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0" r:id="rId4"/>
    <p:sldId id="261" r:id="rId5"/>
    <p:sldId id="262" r:id="rId6"/>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22E8C"/>
    <a:srgbClr val="F8C50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70" d="100"/>
          <a:sy n="70" d="100"/>
        </p:scale>
        <p:origin x="1704" y="-4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9EA919C-CFD7-4A16-97DF-3CBDF7B99E22}"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D1C9BA-C40D-46A6-A1FE-D4FD13B17687}" type="slidenum">
              <a:rPr lang="en-GB" smtClean="0"/>
              <a:t>‹#›</a:t>
            </a:fld>
            <a:endParaRPr lang="en-GB"/>
          </a:p>
        </p:txBody>
      </p:sp>
    </p:spTree>
    <p:extLst>
      <p:ext uri="{BB962C8B-B14F-4D97-AF65-F5344CB8AC3E}">
        <p14:creationId xmlns:p14="http://schemas.microsoft.com/office/powerpoint/2010/main" val="3696426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9EA919C-CFD7-4A16-97DF-3CBDF7B99E22}"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D1C9BA-C40D-46A6-A1FE-D4FD13B17687}" type="slidenum">
              <a:rPr lang="en-GB" smtClean="0"/>
              <a:t>‹#›</a:t>
            </a:fld>
            <a:endParaRPr lang="en-GB"/>
          </a:p>
        </p:txBody>
      </p:sp>
    </p:spTree>
    <p:extLst>
      <p:ext uri="{BB962C8B-B14F-4D97-AF65-F5344CB8AC3E}">
        <p14:creationId xmlns:p14="http://schemas.microsoft.com/office/powerpoint/2010/main" val="30935988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9EA919C-CFD7-4A16-97DF-3CBDF7B99E22}"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D1C9BA-C40D-46A6-A1FE-D4FD13B17687}" type="slidenum">
              <a:rPr lang="en-GB" smtClean="0"/>
              <a:t>‹#›</a:t>
            </a:fld>
            <a:endParaRPr lang="en-GB"/>
          </a:p>
        </p:txBody>
      </p:sp>
    </p:spTree>
    <p:extLst>
      <p:ext uri="{BB962C8B-B14F-4D97-AF65-F5344CB8AC3E}">
        <p14:creationId xmlns:p14="http://schemas.microsoft.com/office/powerpoint/2010/main" val="20416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9EA919C-CFD7-4A16-97DF-3CBDF7B99E22}" type="datetimeFigureOut">
              <a:rPr lang="en-GB" smtClean="0"/>
              <a:t>22/09/2026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D1C9BA-C40D-46A6-A1FE-D4FD13B17687}" type="slidenum">
              <a:rPr lang="en-GB" smtClean="0"/>
              <a:t>‹#›</a:t>
            </a:fld>
            <a:endParaRPr lang="en-GB"/>
          </a:p>
        </p:txBody>
      </p:sp>
    </p:spTree>
    <p:extLst>
      <p:ext uri="{BB962C8B-B14F-4D97-AF65-F5344CB8AC3E}">
        <p14:creationId xmlns:p14="http://schemas.microsoft.com/office/powerpoint/2010/main" val="146493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9EA919C-CFD7-4A16-97DF-3CBDF7B99E22}" type="datetimeFigureOut">
              <a:rPr lang="en-GB" smtClean="0"/>
              <a:t>22/09/2026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D1C9BA-C40D-46A6-A1FE-D4FD13B17687}" type="slidenum">
              <a:rPr lang="en-GB" smtClean="0"/>
              <a:t>‹#›</a:t>
            </a:fld>
            <a:endParaRPr lang="en-GB"/>
          </a:p>
        </p:txBody>
      </p:sp>
    </p:spTree>
    <p:extLst>
      <p:ext uri="{BB962C8B-B14F-4D97-AF65-F5344CB8AC3E}">
        <p14:creationId xmlns:p14="http://schemas.microsoft.com/office/powerpoint/2010/main" val="34361405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9EA919C-CFD7-4A16-97DF-3CBDF7B99E22}" type="datetimeFigureOut">
              <a:rPr lang="en-GB" smtClean="0"/>
              <a:t>22/09/2026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D1C9BA-C40D-46A6-A1FE-D4FD13B17687}" type="slidenum">
              <a:rPr lang="en-GB" smtClean="0"/>
              <a:t>‹#›</a:t>
            </a:fld>
            <a:endParaRPr lang="en-GB"/>
          </a:p>
        </p:txBody>
      </p:sp>
    </p:spTree>
    <p:extLst>
      <p:ext uri="{BB962C8B-B14F-4D97-AF65-F5344CB8AC3E}">
        <p14:creationId xmlns:p14="http://schemas.microsoft.com/office/powerpoint/2010/main" val="2580629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EA919C-CFD7-4A16-97DF-3CBDF7B99E22}" type="datetimeFigureOut">
              <a:rPr lang="en-GB" smtClean="0"/>
              <a:t>22/09/2026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D1C9BA-C40D-46A6-A1FE-D4FD13B17687}" type="slidenum">
              <a:rPr lang="en-GB" smtClean="0"/>
              <a:t>‹#›</a:t>
            </a:fld>
            <a:endParaRPr lang="en-GB"/>
          </a:p>
        </p:txBody>
      </p:sp>
    </p:spTree>
    <p:extLst>
      <p:ext uri="{BB962C8B-B14F-4D97-AF65-F5344CB8AC3E}">
        <p14:creationId xmlns:p14="http://schemas.microsoft.com/office/powerpoint/2010/main" val="3826695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69EA919C-CFD7-4A16-97DF-3CBDF7B99E22}" type="datetimeFigureOut">
              <a:rPr lang="en-GB" smtClean="0"/>
              <a:t>22/09/2026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D1C9BA-C40D-46A6-A1FE-D4FD13B17687}" type="slidenum">
              <a:rPr lang="en-GB" smtClean="0"/>
              <a:t>‹#›</a:t>
            </a:fld>
            <a:endParaRPr lang="en-GB"/>
          </a:p>
        </p:txBody>
      </p:sp>
    </p:spTree>
    <p:extLst>
      <p:ext uri="{BB962C8B-B14F-4D97-AF65-F5344CB8AC3E}">
        <p14:creationId xmlns:p14="http://schemas.microsoft.com/office/powerpoint/2010/main" val="572531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69EA919C-CFD7-4A16-97DF-3CBDF7B99E22}" type="datetimeFigureOut">
              <a:rPr lang="en-GB" smtClean="0"/>
              <a:t>22/09/2026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D1C9BA-C40D-46A6-A1FE-D4FD13B17687}" type="slidenum">
              <a:rPr lang="en-GB" smtClean="0"/>
              <a:t>‹#›</a:t>
            </a:fld>
            <a:endParaRPr lang="en-GB"/>
          </a:p>
        </p:txBody>
      </p:sp>
    </p:spTree>
    <p:extLst>
      <p:ext uri="{BB962C8B-B14F-4D97-AF65-F5344CB8AC3E}">
        <p14:creationId xmlns:p14="http://schemas.microsoft.com/office/powerpoint/2010/main" val="624027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9EA919C-CFD7-4A16-97DF-3CBDF7B99E22}"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D1C9BA-C40D-46A6-A1FE-D4FD13B17687}" type="slidenum">
              <a:rPr lang="en-GB" smtClean="0"/>
              <a:t>‹#›</a:t>
            </a:fld>
            <a:endParaRPr lang="en-GB"/>
          </a:p>
        </p:txBody>
      </p:sp>
    </p:spTree>
    <p:extLst>
      <p:ext uri="{BB962C8B-B14F-4D97-AF65-F5344CB8AC3E}">
        <p14:creationId xmlns:p14="http://schemas.microsoft.com/office/powerpoint/2010/main" val="3892270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9EA919C-CFD7-4A16-97DF-3CBDF7B99E22}"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D1C9BA-C40D-46A6-A1FE-D4FD13B17687}" type="slidenum">
              <a:rPr lang="en-GB" smtClean="0"/>
              <a:t>‹#›</a:t>
            </a:fld>
            <a:endParaRPr lang="en-GB"/>
          </a:p>
        </p:txBody>
      </p:sp>
    </p:spTree>
    <p:extLst>
      <p:ext uri="{BB962C8B-B14F-4D97-AF65-F5344CB8AC3E}">
        <p14:creationId xmlns:p14="http://schemas.microsoft.com/office/powerpoint/2010/main" val="777838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69EA919C-CFD7-4A16-97DF-3CBDF7B99E22}" type="datetimeFigureOut">
              <a:rPr lang="en-GB" smtClean="0"/>
              <a:t>22/09/2026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4BD1C9BA-C40D-46A6-A1FE-D4FD13B17687}" type="slidenum">
              <a:rPr lang="en-GB" smtClean="0"/>
              <a:t>‹#›</a:t>
            </a:fld>
            <a:endParaRPr lang="en-GB"/>
          </a:p>
        </p:txBody>
      </p:sp>
    </p:spTree>
    <p:extLst>
      <p:ext uri="{BB962C8B-B14F-4D97-AF65-F5344CB8AC3E}">
        <p14:creationId xmlns:p14="http://schemas.microsoft.com/office/powerpoint/2010/main" val="1012527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hyperlink" Target="mailto:admin@studfallinfantacademy.or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B613A28-DA02-95C9-967D-D6EFBE8F88DC}"/>
              </a:ext>
            </a:extLst>
          </p:cNvPr>
          <p:cNvPicPr>
            <a:picLocks noChangeAspect="1"/>
          </p:cNvPicPr>
          <p:nvPr/>
        </p:nvPicPr>
        <p:blipFill>
          <a:blip r:embed="rId2">
            <a:extLst>
              <a:ext uri="{28A0092B-C50C-407E-A947-70E740481C1C}">
                <a14:useLocalDpi xmlns:a14="http://schemas.microsoft.com/office/drawing/2010/main" val="0"/>
              </a:ext>
            </a:extLst>
          </a:blip>
          <a:srcRect t="17949" b="14102"/>
          <a:stretch>
            <a:fillRect/>
          </a:stretch>
        </p:blipFill>
        <p:spPr>
          <a:xfrm>
            <a:off x="-13366" y="1007759"/>
            <a:ext cx="6842649" cy="3099661"/>
          </a:xfrm>
          <a:prstGeom prst="rect">
            <a:avLst/>
          </a:prstGeom>
        </p:spPr>
      </p:pic>
      <p:pic>
        <p:nvPicPr>
          <p:cNvPr id="3" name="Picture 2">
            <a:extLst>
              <a:ext uri="{FF2B5EF4-FFF2-40B4-BE49-F238E27FC236}">
                <a16:creationId xmlns:a16="http://schemas.microsoft.com/office/drawing/2014/main" id="{763E4361-0290-A815-46C7-39A83D909175}"/>
              </a:ext>
            </a:extLst>
          </p:cNvPr>
          <p:cNvPicPr>
            <a:picLocks noChangeAspect="1"/>
          </p:cNvPicPr>
          <p:nvPr/>
        </p:nvPicPr>
        <p:blipFill>
          <a:blip r:embed="rId3"/>
          <a:srcRect t="34245"/>
          <a:stretch>
            <a:fillRect/>
          </a:stretch>
        </p:blipFill>
        <p:spPr>
          <a:xfrm>
            <a:off x="77083" y="8477573"/>
            <a:ext cx="6827299" cy="1428428"/>
          </a:xfrm>
          <a:prstGeom prst="rect">
            <a:avLst/>
          </a:prstGeom>
        </p:spPr>
      </p:pic>
      <p:pic>
        <p:nvPicPr>
          <p:cNvPr id="10" name="Picture 9">
            <a:extLst>
              <a:ext uri="{FF2B5EF4-FFF2-40B4-BE49-F238E27FC236}">
                <a16:creationId xmlns:a16="http://schemas.microsoft.com/office/drawing/2014/main" id="{4F722AB6-EEB5-3716-AC1E-7D8587D65A74}"/>
              </a:ext>
            </a:extLst>
          </p:cNvPr>
          <p:cNvPicPr>
            <a:picLocks noChangeAspect="1"/>
          </p:cNvPicPr>
          <p:nvPr/>
        </p:nvPicPr>
        <p:blipFill>
          <a:blip r:embed="rId4"/>
          <a:srcRect b="1351"/>
          <a:stretch>
            <a:fillRect/>
          </a:stretch>
        </p:blipFill>
        <p:spPr>
          <a:xfrm>
            <a:off x="-52731" y="30995"/>
            <a:ext cx="6882014" cy="1193504"/>
          </a:xfrm>
          <a:prstGeom prst="rect">
            <a:avLst/>
          </a:prstGeom>
        </p:spPr>
      </p:pic>
      <p:pic>
        <p:nvPicPr>
          <p:cNvPr id="18" name="Picture 17" descr="round-photo.png"/>
          <p:cNvPicPr>
            <a:picLocks noChangeAspect="1"/>
          </p:cNvPicPr>
          <p:nvPr/>
        </p:nvPicPr>
        <p:blipFill>
          <a:blip r:embed="rId5"/>
          <a:stretch>
            <a:fillRect/>
          </a:stretch>
        </p:blipFill>
        <p:spPr>
          <a:xfrm>
            <a:off x="4579676" y="7286394"/>
            <a:ext cx="1428428" cy="1428428"/>
          </a:xfrm>
          <a:prstGeom prst="rect">
            <a:avLst/>
          </a:prstGeom>
        </p:spPr>
      </p:pic>
      <p:sp>
        <p:nvSpPr>
          <p:cNvPr id="14" name="TextBox 13">
            <a:extLst>
              <a:ext uri="{FF2B5EF4-FFF2-40B4-BE49-F238E27FC236}">
                <a16:creationId xmlns:a16="http://schemas.microsoft.com/office/drawing/2014/main" id="{890C818C-1924-6671-3751-E0A3994C7230}"/>
              </a:ext>
            </a:extLst>
          </p:cNvPr>
          <p:cNvSpPr txBox="1"/>
          <p:nvPr/>
        </p:nvSpPr>
        <p:spPr>
          <a:xfrm>
            <a:off x="181018" y="3882195"/>
            <a:ext cx="6414516" cy="4770537"/>
          </a:xfrm>
          <a:prstGeom prst="rect">
            <a:avLst/>
          </a:prstGeom>
          <a:noFill/>
        </p:spPr>
        <p:txBody>
          <a:bodyPr wrap="square" rtlCol="0">
            <a:spAutoFit/>
          </a:bodyPr>
          <a:lstStyle/>
          <a:p>
            <a:r>
              <a:rPr lang="en-GB" sz="1600" dirty="0">
                <a:ea typeface="Calibri" panose="020F0502020204030204" pitchFamily="34" charset="0"/>
                <a:cs typeface="Calibri" panose="020F0502020204030204" pitchFamily="34" charset="0"/>
              </a:rPr>
              <a:t>Welcome to the first edition of Infant Heads Up.  This is our new style newsletter that will provide you with useful information, news of any upcoming events and also useful dates for your diary.</a:t>
            </a:r>
          </a:p>
          <a:p>
            <a:endParaRPr lang="en-GB" sz="1600" dirty="0">
              <a:ea typeface="Calibri" panose="020F0502020204030204" pitchFamily="34" charset="0"/>
              <a:cs typeface="Calibri" panose="020F0502020204030204" pitchFamily="34" charset="0"/>
            </a:endParaRPr>
          </a:p>
          <a:p>
            <a:r>
              <a:rPr lang="en-GB" sz="1600" dirty="0">
                <a:ea typeface="Calibri" panose="020F0502020204030204" pitchFamily="34" charset="0"/>
                <a:cs typeface="Calibri" panose="020F0502020204030204" pitchFamily="34" charset="0"/>
              </a:rPr>
              <a:t>Thank you to all families for the fantastic start to the new school year, the children are settling very well into their new classes.  Year One and Two have very quickly got back into the swing of things and our new starters in Reception and Nursery have been amazing coming in beautifully for their part-time sessions.</a:t>
            </a:r>
          </a:p>
          <a:p>
            <a:endParaRPr lang="en-GB" sz="1600" dirty="0">
              <a:ea typeface="Calibri" panose="020F0502020204030204" pitchFamily="34" charset="0"/>
              <a:cs typeface="Calibri" panose="020F0502020204030204" pitchFamily="34" charset="0"/>
            </a:endParaRPr>
          </a:p>
          <a:p>
            <a:r>
              <a:rPr lang="en-GB" sz="1600" dirty="0">
                <a:ea typeface="Calibri" panose="020F0502020204030204" pitchFamily="34" charset="0"/>
                <a:cs typeface="Calibri" panose="020F0502020204030204" pitchFamily="34" charset="0"/>
              </a:rPr>
              <a:t>The Heads Up Newsletter will be posted regularly  </a:t>
            </a:r>
          </a:p>
          <a:p>
            <a:r>
              <a:rPr lang="en-GB" sz="1600" dirty="0">
                <a:ea typeface="Calibri" panose="020F0502020204030204" pitchFamily="34" charset="0"/>
                <a:cs typeface="Calibri" panose="020F0502020204030204" pitchFamily="34" charset="0"/>
              </a:rPr>
              <a:t>on the Dojo whole school page.</a:t>
            </a:r>
          </a:p>
          <a:p>
            <a:endParaRPr lang="en-GB" sz="1600" dirty="0">
              <a:ea typeface="Calibri" panose="020F0502020204030204" pitchFamily="34" charset="0"/>
              <a:cs typeface="Calibri" panose="020F0502020204030204" pitchFamily="34" charset="0"/>
            </a:endParaRPr>
          </a:p>
          <a:p>
            <a:r>
              <a:rPr lang="en-GB" sz="1600" dirty="0">
                <a:ea typeface="Calibri" panose="020F0502020204030204" pitchFamily="34" charset="0"/>
                <a:cs typeface="Calibri" panose="020F0502020204030204" pitchFamily="34" charset="0"/>
              </a:rPr>
              <a:t>We are all very much looking forward to </a:t>
            </a:r>
          </a:p>
          <a:p>
            <a:r>
              <a:rPr lang="en-GB" sz="1600" dirty="0">
                <a:ea typeface="Calibri" panose="020F0502020204030204" pitchFamily="34" charset="0"/>
                <a:cs typeface="Calibri" panose="020F0502020204030204" pitchFamily="34" charset="0"/>
              </a:rPr>
              <a:t>the year ahead and thank you for your </a:t>
            </a:r>
          </a:p>
          <a:p>
            <a:r>
              <a:rPr lang="en-GB" sz="1600" dirty="0">
                <a:ea typeface="Calibri" panose="020F0502020204030204" pitchFamily="34" charset="0"/>
                <a:cs typeface="Calibri" panose="020F0502020204030204" pitchFamily="34" charset="0"/>
              </a:rPr>
              <a:t>continued support </a:t>
            </a:r>
          </a:p>
          <a:p>
            <a:endParaRPr lang="en-GB" sz="1600" dirty="0">
              <a:ea typeface="Calibri" panose="020F0502020204030204" pitchFamily="34" charset="0"/>
              <a:cs typeface="Calibri" panose="020F0502020204030204" pitchFamily="34" charset="0"/>
            </a:endParaRPr>
          </a:p>
          <a:p>
            <a:r>
              <a:rPr lang="en-GB" sz="1600" dirty="0">
                <a:ea typeface="Calibri" panose="020F0502020204030204" pitchFamily="34" charset="0"/>
                <a:cs typeface="Calibri" panose="020F0502020204030204" pitchFamily="34" charset="0"/>
              </a:rPr>
              <a:t>Karen Parris</a:t>
            </a:r>
          </a:p>
          <a:p>
            <a:r>
              <a:rPr lang="en-GB" sz="1600" dirty="0">
                <a:ea typeface="Calibri" panose="020F0502020204030204" pitchFamily="34" charset="0"/>
                <a:cs typeface="Calibri" panose="020F0502020204030204" pitchFamily="34" charset="0"/>
              </a:rPr>
              <a:t>Head of Academy</a:t>
            </a:r>
          </a:p>
        </p:txBody>
      </p:sp>
    </p:spTree>
    <p:extLst>
      <p:ext uri="{BB962C8B-B14F-4D97-AF65-F5344CB8AC3E}">
        <p14:creationId xmlns:p14="http://schemas.microsoft.com/office/powerpoint/2010/main" val="99897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9FFD4-4F2F-1603-9538-A7FE7357D46E}"/>
              </a:ext>
            </a:extLst>
          </p:cNvPr>
          <p:cNvSpPr>
            <a:spLocks noGrp="1"/>
          </p:cNvSpPr>
          <p:nvPr>
            <p:ph type="title"/>
          </p:nvPr>
        </p:nvSpPr>
        <p:spPr/>
        <p:txBody>
          <a:bodyPr/>
          <a:lstStyle/>
          <a:p>
            <a:endParaRPr lang="en-GB"/>
          </a:p>
        </p:txBody>
      </p:sp>
      <p:pic>
        <p:nvPicPr>
          <p:cNvPr id="10" name="Content Placeholder 9">
            <a:extLst>
              <a:ext uri="{FF2B5EF4-FFF2-40B4-BE49-F238E27FC236}">
                <a16:creationId xmlns:a16="http://schemas.microsoft.com/office/drawing/2014/main" id="{EEE7886C-55E6-8646-B46F-D69C8FD7792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00283" y="5484004"/>
            <a:ext cx="1657435" cy="590580"/>
          </a:xfrm>
          <a:prstGeom prst="rect">
            <a:avLst/>
          </a:prstGeom>
        </p:spPr>
      </p:pic>
      <p:pic>
        <p:nvPicPr>
          <p:cNvPr id="5" name="Picture 4">
            <a:extLst>
              <a:ext uri="{FF2B5EF4-FFF2-40B4-BE49-F238E27FC236}">
                <a16:creationId xmlns:a16="http://schemas.microsoft.com/office/drawing/2014/main" id="{071D846D-DB51-4663-1EF8-D660CE80668A}"/>
              </a:ext>
            </a:extLst>
          </p:cNvPr>
          <p:cNvPicPr>
            <a:picLocks noChangeAspect="1"/>
          </p:cNvPicPr>
          <p:nvPr/>
        </p:nvPicPr>
        <p:blipFill>
          <a:blip r:embed="rId3"/>
          <a:stretch>
            <a:fillRect/>
          </a:stretch>
        </p:blipFill>
        <p:spPr>
          <a:xfrm>
            <a:off x="0" y="106896"/>
            <a:ext cx="6858000" cy="9692207"/>
          </a:xfrm>
          <a:prstGeom prst="rect">
            <a:avLst/>
          </a:prstGeom>
        </p:spPr>
      </p:pic>
      <p:sp>
        <p:nvSpPr>
          <p:cNvPr id="8" name="TextBox 7">
            <a:extLst>
              <a:ext uri="{FF2B5EF4-FFF2-40B4-BE49-F238E27FC236}">
                <a16:creationId xmlns:a16="http://schemas.microsoft.com/office/drawing/2014/main" id="{B266D953-D3FE-4B95-8C31-9B6500613D8E}"/>
              </a:ext>
            </a:extLst>
          </p:cNvPr>
          <p:cNvSpPr txBox="1"/>
          <p:nvPr/>
        </p:nvSpPr>
        <p:spPr>
          <a:xfrm>
            <a:off x="180880" y="1760190"/>
            <a:ext cx="6402800" cy="3970318"/>
          </a:xfrm>
          <a:prstGeom prst="rect">
            <a:avLst/>
          </a:prstGeom>
          <a:noFill/>
          <a:ln w="34925">
            <a:solidFill>
              <a:srgbClr val="622E8C"/>
            </a:solidFill>
          </a:ln>
        </p:spPr>
        <p:txBody>
          <a:bodyPr wrap="square" rtlCol="0">
            <a:spAutoFit/>
          </a:bodyPr>
          <a:lstStyle/>
          <a:p>
            <a:r>
              <a:rPr lang="en-GB" dirty="0"/>
              <a:t>Communication</a:t>
            </a:r>
          </a:p>
          <a:p>
            <a:endParaRPr lang="en-GB" dirty="0"/>
          </a:p>
          <a:p>
            <a:endParaRPr lang="en-GB" dirty="0"/>
          </a:p>
          <a:p>
            <a:r>
              <a:rPr lang="en-GB" dirty="0"/>
              <a:t>Dojo is the best way to communicate</a:t>
            </a:r>
          </a:p>
          <a:p>
            <a:r>
              <a:rPr lang="en-GB" dirty="0"/>
              <a:t>with staff, who will endeavour to reply at </a:t>
            </a:r>
          </a:p>
          <a:p>
            <a:r>
              <a:rPr lang="en-GB" dirty="0"/>
              <a:t>an appropriate time.  There has been times where parents have messaged multiple staff with the same query.  Please allow staff to reply before messaging others.</a:t>
            </a:r>
          </a:p>
          <a:p>
            <a:endParaRPr lang="en-GB" dirty="0"/>
          </a:p>
          <a:p>
            <a:r>
              <a:rPr lang="en-GB" dirty="0"/>
              <a:t>If your child is absent, please contact the school office, not Dojo so that the message gets through quickly. </a:t>
            </a:r>
          </a:p>
          <a:p>
            <a:r>
              <a:rPr lang="en-GB" dirty="0"/>
              <a:t>Please call  – 01536 264540 – we have a message service out of hours.</a:t>
            </a:r>
          </a:p>
          <a:p>
            <a:r>
              <a:rPr lang="en-GB" dirty="0"/>
              <a:t>Alternatively, email  </a:t>
            </a:r>
            <a:r>
              <a:rPr lang="en-GB" u="sng" dirty="0">
                <a:hlinkClick r:id="rId4"/>
              </a:rPr>
              <a:t>admin@studfallinfantacademy.org</a:t>
            </a:r>
            <a:endParaRPr lang="en-GB" u="sng" dirty="0"/>
          </a:p>
        </p:txBody>
      </p:sp>
      <p:pic>
        <p:nvPicPr>
          <p:cNvPr id="12" name="Picture 11">
            <a:extLst>
              <a:ext uri="{FF2B5EF4-FFF2-40B4-BE49-F238E27FC236}">
                <a16:creationId xmlns:a16="http://schemas.microsoft.com/office/drawing/2014/main" id="{CF5A2B05-FBF2-C589-6BCB-D6CD65C1BE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23117">
            <a:off x="4111451" y="2164024"/>
            <a:ext cx="1966207" cy="700602"/>
          </a:xfrm>
          <a:prstGeom prst="rect">
            <a:avLst/>
          </a:prstGeom>
        </p:spPr>
      </p:pic>
      <p:sp>
        <p:nvSpPr>
          <p:cNvPr id="16" name="TextBox 15">
            <a:extLst>
              <a:ext uri="{FF2B5EF4-FFF2-40B4-BE49-F238E27FC236}">
                <a16:creationId xmlns:a16="http://schemas.microsoft.com/office/drawing/2014/main" id="{17762E5A-8538-BBFF-AA10-13EA6B10C29B}"/>
              </a:ext>
            </a:extLst>
          </p:cNvPr>
          <p:cNvSpPr txBox="1"/>
          <p:nvPr/>
        </p:nvSpPr>
        <p:spPr>
          <a:xfrm>
            <a:off x="180880" y="5906474"/>
            <a:ext cx="6402800" cy="2308324"/>
          </a:xfrm>
          <a:prstGeom prst="rect">
            <a:avLst/>
          </a:prstGeom>
          <a:noFill/>
          <a:ln w="34925">
            <a:solidFill>
              <a:srgbClr val="622E8C"/>
            </a:solidFill>
          </a:ln>
        </p:spPr>
        <p:txBody>
          <a:bodyPr wrap="square" rtlCol="0">
            <a:spAutoFit/>
          </a:bodyPr>
          <a:lstStyle/>
          <a:p>
            <a:r>
              <a:rPr lang="en-GB" dirty="0"/>
              <a:t>Parking</a:t>
            </a:r>
          </a:p>
          <a:p>
            <a:endParaRPr lang="en-GB" dirty="0"/>
          </a:p>
          <a:p>
            <a:r>
              <a:rPr lang="en-GB" dirty="0"/>
              <a:t>Can you please ensure that when parking, driveways are not blocked and cars not parked on the yellow lines outside the school. </a:t>
            </a:r>
          </a:p>
          <a:p>
            <a:endParaRPr lang="en-GB" dirty="0"/>
          </a:p>
          <a:p>
            <a:endParaRPr lang="en-GB" dirty="0"/>
          </a:p>
          <a:p>
            <a:endParaRPr lang="en-GB" dirty="0"/>
          </a:p>
        </p:txBody>
      </p:sp>
      <p:pic>
        <p:nvPicPr>
          <p:cNvPr id="22" name="Picture 21">
            <a:extLst>
              <a:ext uri="{FF2B5EF4-FFF2-40B4-BE49-F238E27FC236}">
                <a16:creationId xmlns:a16="http://schemas.microsoft.com/office/drawing/2014/main" id="{A0EC762C-7D89-A3DB-5182-6A0E2A0B5FFC}"/>
              </a:ext>
            </a:extLst>
          </p:cNvPr>
          <p:cNvPicPr>
            <a:picLocks noChangeAspect="1"/>
          </p:cNvPicPr>
          <p:nvPr/>
        </p:nvPicPr>
        <p:blipFill>
          <a:blip r:embed="rId5"/>
          <a:stretch>
            <a:fillRect/>
          </a:stretch>
        </p:blipFill>
        <p:spPr>
          <a:xfrm>
            <a:off x="4600047" y="7195562"/>
            <a:ext cx="1786466" cy="950248"/>
          </a:xfrm>
          <a:prstGeom prst="rect">
            <a:avLst/>
          </a:prstGeom>
        </p:spPr>
      </p:pic>
    </p:spTree>
    <p:extLst>
      <p:ext uri="{BB962C8B-B14F-4D97-AF65-F5344CB8AC3E}">
        <p14:creationId xmlns:p14="http://schemas.microsoft.com/office/powerpoint/2010/main" val="30406894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50C8B-EC1F-26E1-7AA0-1A6C584AD8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0C5868-39FC-94EE-C810-C11F10A87DC2}"/>
              </a:ext>
            </a:extLst>
          </p:cNvPr>
          <p:cNvSpPr>
            <a:spLocks noGrp="1"/>
          </p:cNvSpPr>
          <p:nvPr>
            <p:ph type="title"/>
          </p:nvPr>
        </p:nvSpPr>
        <p:spPr/>
        <p:txBody>
          <a:bodyPr/>
          <a:lstStyle/>
          <a:p>
            <a:endParaRPr lang="en-GB"/>
          </a:p>
        </p:txBody>
      </p:sp>
      <p:pic>
        <p:nvPicPr>
          <p:cNvPr id="10" name="Content Placeholder 9">
            <a:extLst>
              <a:ext uri="{FF2B5EF4-FFF2-40B4-BE49-F238E27FC236}">
                <a16:creationId xmlns:a16="http://schemas.microsoft.com/office/drawing/2014/main" id="{89510F17-E46F-3537-5AE4-6D0FF8EBD28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00283" y="5484004"/>
            <a:ext cx="1657435" cy="590580"/>
          </a:xfrm>
          <a:prstGeom prst="rect">
            <a:avLst/>
          </a:prstGeom>
        </p:spPr>
      </p:pic>
      <p:pic>
        <p:nvPicPr>
          <p:cNvPr id="5" name="Picture 4">
            <a:extLst>
              <a:ext uri="{FF2B5EF4-FFF2-40B4-BE49-F238E27FC236}">
                <a16:creationId xmlns:a16="http://schemas.microsoft.com/office/drawing/2014/main" id="{08CC466C-81D5-261B-C0FA-868A8D559293}"/>
              </a:ext>
            </a:extLst>
          </p:cNvPr>
          <p:cNvPicPr>
            <a:picLocks noChangeAspect="1"/>
          </p:cNvPicPr>
          <p:nvPr/>
        </p:nvPicPr>
        <p:blipFill>
          <a:blip r:embed="rId3"/>
          <a:stretch>
            <a:fillRect/>
          </a:stretch>
        </p:blipFill>
        <p:spPr>
          <a:xfrm>
            <a:off x="0" y="0"/>
            <a:ext cx="6858000" cy="9692207"/>
          </a:xfrm>
          <a:prstGeom prst="rect">
            <a:avLst/>
          </a:prstGeom>
        </p:spPr>
      </p:pic>
      <p:sp>
        <p:nvSpPr>
          <p:cNvPr id="8" name="TextBox 7">
            <a:extLst>
              <a:ext uri="{FF2B5EF4-FFF2-40B4-BE49-F238E27FC236}">
                <a16:creationId xmlns:a16="http://schemas.microsoft.com/office/drawing/2014/main" id="{E79ED153-9A08-6802-1E8B-E90A7A762069}"/>
              </a:ext>
            </a:extLst>
          </p:cNvPr>
          <p:cNvSpPr txBox="1"/>
          <p:nvPr/>
        </p:nvSpPr>
        <p:spPr>
          <a:xfrm>
            <a:off x="227600" y="1586454"/>
            <a:ext cx="6402800" cy="7386638"/>
          </a:xfrm>
          <a:prstGeom prst="rect">
            <a:avLst/>
          </a:prstGeom>
          <a:noFill/>
          <a:ln w="34925">
            <a:noFill/>
          </a:ln>
        </p:spPr>
        <p:txBody>
          <a:bodyPr wrap="square" rtlCol="0">
            <a:spAutoFit/>
          </a:bodyPr>
          <a:lstStyle/>
          <a:p>
            <a:r>
              <a:rPr lang="en-GB" b="1" dirty="0"/>
              <a:t>APPLICATIONS FOR PUPIL PREMIUM &amp; TARGETED FUNDING (2026/27)</a:t>
            </a:r>
            <a:endParaRPr lang="en-GB" dirty="0"/>
          </a:p>
          <a:p>
            <a:r>
              <a:rPr lang="en-GB" sz="1400" dirty="0"/>
              <a:t>It is incredibly important for our school that all pupils who meet the criteria apply to get the support they need—and doing so directly helps our school budget too!</a:t>
            </a:r>
          </a:p>
          <a:p>
            <a:endParaRPr lang="en-GB" sz="1400" dirty="0"/>
          </a:p>
          <a:p>
            <a:r>
              <a:rPr lang="en-GB" sz="1400" dirty="0"/>
              <a:t>Even though your child is in Reception, Year 1, or Year 2 and automatically receives a free infant school meal, </a:t>
            </a:r>
            <a:r>
              <a:rPr lang="en-GB" sz="1400" b="1" dirty="0"/>
              <a:t>please still submit an application</a:t>
            </a:r>
            <a:r>
              <a:rPr lang="en-GB" sz="1400" dirty="0"/>
              <a:t> if you meet the criteria outlined below.</a:t>
            </a:r>
          </a:p>
          <a:p>
            <a:endParaRPr lang="en-GB" sz="1400" dirty="0"/>
          </a:p>
          <a:p>
            <a:r>
              <a:rPr lang="en-GB" sz="1400" dirty="0"/>
              <a:t>A successful application generates vital Pupil Premium funding for your child's education and brings extra resources into our classrooms. We want to ensure as many families as possible benefit from this additional support. It will also provide £50 to help support trips and uniform costs (ordered by the school)</a:t>
            </a:r>
          </a:p>
          <a:p>
            <a:endParaRPr lang="en-GB" sz="1400" dirty="0"/>
          </a:p>
          <a:p>
            <a:r>
              <a:rPr lang="en-GB" sz="1400" dirty="0"/>
              <a:t>You should apply if you receive any of the following benefits:</a:t>
            </a:r>
          </a:p>
          <a:p>
            <a:endParaRPr lang="en-GB" sz="1400" dirty="0"/>
          </a:p>
          <a:p>
            <a:pPr lvl="0"/>
            <a:r>
              <a:rPr lang="en-GB" sz="1400" b="1" dirty="0"/>
              <a:t>Universal Credit:</a:t>
            </a:r>
            <a:r>
              <a:rPr lang="en-GB" sz="1400" dirty="0"/>
              <a:t> Take-home pay from work must be </a:t>
            </a:r>
            <a:r>
              <a:rPr lang="en-GB" sz="1400" b="1" dirty="0"/>
              <a:t>no more than £616.67 per month</a:t>
            </a:r>
            <a:r>
              <a:rPr lang="en-GB" sz="1400" dirty="0"/>
              <a:t> (equal to £7,400 or less a year).</a:t>
            </a:r>
          </a:p>
          <a:p>
            <a:pPr lvl="0"/>
            <a:r>
              <a:rPr lang="en-GB" sz="1400" b="1" dirty="0"/>
              <a:t>Income Support</a:t>
            </a:r>
            <a:endParaRPr lang="en-GB" sz="1400" dirty="0"/>
          </a:p>
          <a:p>
            <a:pPr lvl="0"/>
            <a:r>
              <a:rPr lang="en-GB" sz="1400" b="1" dirty="0"/>
              <a:t>Income-based Jobseeker’s Allowance</a:t>
            </a:r>
            <a:endParaRPr lang="en-GB" sz="1400" dirty="0"/>
          </a:p>
          <a:p>
            <a:pPr lvl="0"/>
            <a:r>
              <a:rPr lang="en-GB" sz="1400" b="1" dirty="0"/>
              <a:t>Income-related Employment and Support Allowance</a:t>
            </a:r>
            <a:endParaRPr lang="en-GB" sz="1400" dirty="0"/>
          </a:p>
          <a:p>
            <a:pPr lvl="0"/>
            <a:r>
              <a:rPr lang="en-GB" sz="1400" b="1" dirty="0"/>
              <a:t>Child Tax Credit:</a:t>
            </a:r>
            <a:r>
              <a:rPr lang="en-GB" sz="1400" dirty="0"/>
              <a:t> Annual household income must be </a:t>
            </a:r>
            <a:r>
              <a:rPr lang="en-GB" sz="1400" b="1" dirty="0"/>
              <a:t>below £16,190</a:t>
            </a:r>
            <a:r>
              <a:rPr lang="en-GB" sz="1400" dirty="0"/>
              <a:t> (and you must not receive Working Tax Credit).</a:t>
            </a:r>
          </a:p>
          <a:p>
            <a:pPr lvl="0"/>
            <a:r>
              <a:rPr lang="en-GB" sz="1400" b="1" dirty="0"/>
              <a:t>Pension Credit:</a:t>
            </a:r>
            <a:r>
              <a:rPr lang="en-GB" sz="1400" dirty="0"/>
              <a:t> The Guarantee element.</a:t>
            </a:r>
          </a:p>
          <a:p>
            <a:pPr lvl="0"/>
            <a:r>
              <a:rPr lang="en-GB" sz="1400" b="1" dirty="0"/>
              <a:t>Immigration Support:</a:t>
            </a:r>
            <a:r>
              <a:rPr lang="en-GB" sz="1400" dirty="0"/>
              <a:t> Support under Part VI of the Immigration and Asylum Act 1999.</a:t>
            </a:r>
          </a:p>
          <a:p>
            <a:r>
              <a:rPr lang="en-GB" sz="1400" i="1" dirty="0"/>
              <a:t>(Note: Families whose children automatically get free meals because they are in Reception, Year 1, or Year 2 must still apply under these criteria for the school to get the funding).</a:t>
            </a:r>
          </a:p>
          <a:p>
            <a:endParaRPr lang="en-GB" sz="1400" i="1" dirty="0"/>
          </a:p>
          <a:p>
            <a:r>
              <a:rPr lang="en-GB" sz="1400" i="1" dirty="0"/>
              <a:t>If you are unsure, please contact the office and they will be happy to help and advise you further. </a:t>
            </a:r>
            <a:endParaRPr lang="en-GB" sz="1400" dirty="0"/>
          </a:p>
          <a:p>
            <a:endParaRPr lang="en-GB" dirty="0"/>
          </a:p>
        </p:txBody>
      </p:sp>
    </p:spTree>
    <p:extLst>
      <p:ext uri="{BB962C8B-B14F-4D97-AF65-F5344CB8AC3E}">
        <p14:creationId xmlns:p14="http://schemas.microsoft.com/office/powerpoint/2010/main" val="38651242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68497D-2B0D-E6D1-D97E-1514746596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1C1528-62A9-535D-18D0-E15C79F14E74}"/>
              </a:ext>
            </a:extLst>
          </p:cNvPr>
          <p:cNvSpPr>
            <a:spLocks noGrp="1"/>
          </p:cNvSpPr>
          <p:nvPr>
            <p:ph type="title"/>
          </p:nvPr>
        </p:nvSpPr>
        <p:spPr/>
        <p:txBody>
          <a:bodyPr/>
          <a:lstStyle/>
          <a:p>
            <a:endParaRPr lang="en-GB"/>
          </a:p>
        </p:txBody>
      </p:sp>
      <p:pic>
        <p:nvPicPr>
          <p:cNvPr id="10" name="Content Placeholder 9">
            <a:extLst>
              <a:ext uri="{FF2B5EF4-FFF2-40B4-BE49-F238E27FC236}">
                <a16:creationId xmlns:a16="http://schemas.microsoft.com/office/drawing/2014/main" id="{09C146AA-3B01-1D07-5953-71FBCDAA9DF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00283" y="5484004"/>
            <a:ext cx="1657435" cy="590580"/>
          </a:xfrm>
          <a:prstGeom prst="rect">
            <a:avLst/>
          </a:prstGeom>
        </p:spPr>
      </p:pic>
      <p:pic>
        <p:nvPicPr>
          <p:cNvPr id="5" name="Picture 4">
            <a:extLst>
              <a:ext uri="{FF2B5EF4-FFF2-40B4-BE49-F238E27FC236}">
                <a16:creationId xmlns:a16="http://schemas.microsoft.com/office/drawing/2014/main" id="{18473590-D92C-B486-BFBA-F1B0E957A670}"/>
              </a:ext>
            </a:extLst>
          </p:cNvPr>
          <p:cNvPicPr>
            <a:picLocks noChangeAspect="1"/>
          </p:cNvPicPr>
          <p:nvPr/>
        </p:nvPicPr>
        <p:blipFill>
          <a:blip r:embed="rId3"/>
          <a:stretch>
            <a:fillRect/>
          </a:stretch>
        </p:blipFill>
        <p:spPr>
          <a:xfrm>
            <a:off x="0" y="106896"/>
            <a:ext cx="6858000" cy="9692207"/>
          </a:xfrm>
          <a:prstGeom prst="rect">
            <a:avLst/>
          </a:prstGeom>
        </p:spPr>
      </p:pic>
      <p:sp>
        <p:nvSpPr>
          <p:cNvPr id="8" name="TextBox 7">
            <a:extLst>
              <a:ext uri="{FF2B5EF4-FFF2-40B4-BE49-F238E27FC236}">
                <a16:creationId xmlns:a16="http://schemas.microsoft.com/office/drawing/2014/main" id="{B7CFB6D7-CCB5-7D6D-30AF-0D6F0A52F760}"/>
              </a:ext>
            </a:extLst>
          </p:cNvPr>
          <p:cNvSpPr txBox="1"/>
          <p:nvPr/>
        </p:nvSpPr>
        <p:spPr>
          <a:xfrm>
            <a:off x="180880" y="1760190"/>
            <a:ext cx="6402800" cy="6647974"/>
          </a:xfrm>
          <a:prstGeom prst="rect">
            <a:avLst/>
          </a:prstGeom>
          <a:noFill/>
          <a:ln w="34925">
            <a:solidFill>
              <a:srgbClr val="622E8C"/>
            </a:solidFill>
          </a:ln>
        </p:spPr>
        <p:txBody>
          <a:bodyPr wrap="square" rtlCol="0">
            <a:spAutoFit/>
          </a:bodyPr>
          <a:lstStyle/>
          <a:p>
            <a:r>
              <a:rPr lang="en-GB" sz="2400" dirty="0"/>
              <a:t>Reception and Year One Parents</a:t>
            </a:r>
          </a:p>
          <a:p>
            <a:endParaRPr lang="en-GB" dirty="0"/>
          </a:p>
          <a:p>
            <a:r>
              <a:rPr lang="en-GB" sz="2400" dirty="0"/>
              <a:t>Phonics Event for parents</a:t>
            </a:r>
          </a:p>
          <a:p>
            <a:endParaRPr lang="en-GB" dirty="0"/>
          </a:p>
          <a:p>
            <a:endParaRPr lang="en-GB" dirty="0"/>
          </a:p>
          <a:p>
            <a:r>
              <a:rPr lang="en-GB" dirty="0"/>
              <a:t>Want to know more about how we teach reading and phonics and how you can support your child? </a:t>
            </a:r>
          </a:p>
          <a:p>
            <a:endParaRPr lang="en-GB" dirty="0"/>
          </a:p>
          <a:p>
            <a:r>
              <a:rPr lang="en-GB" dirty="0"/>
              <a:t>You are invited to a short presentation in the hall to find out more about our reading and phonics scheme, Essential Letters and Sounds ELS.  </a:t>
            </a:r>
          </a:p>
          <a:p>
            <a:endParaRPr lang="en-GB" dirty="0"/>
          </a:p>
          <a:p>
            <a:r>
              <a:rPr lang="en-GB" dirty="0"/>
              <a:t>We will then visit your children in class for them to see them in action and share their books. </a:t>
            </a:r>
          </a:p>
          <a:p>
            <a:endParaRPr lang="en-GB" dirty="0"/>
          </a:p>
          <a:p>
            <a:r>
              <a:rPr lang="en-GB" u="sng" dirty="0">
                <a:solidFill>
                  <a:srgbClr val="622E8C"/>
                </a:solidFill>
              </a:rPr>
              <a:t>Reception date</a:t>
            </a:r>
          </a:p>
          <a:p>
            <a:r>
              <a:rPr lang="en-GB" u="sng" dirty="0">
                <a:solidFill>
                  <a:srgbClr val="622E8C"/>
                </a:solidFill>
              </a:rPr>
              <a:t>Thursday 24</a:t>
            </a:r>
            <a:r>
              <a:rPr lang="en-GB" u="sng" baseline="30000" dirty="0">
                <a:solidFill>
                  <a:srgbClr val="622E8C"/>
                </a:solidFill>
              </a:rPr>
              <a:t>th</a:t>
            </a:r>
            <a:r>
              <a:rPr lang="en-GB" u="sng" dirty="0">
                <a:solidFill>
                  <a:srgbClr val="622E8C"/>
                </a:solidFill>
              </a:rPr>
              <a:t> September at 2.15pm.  </a:t>
            </a:r>
          </a:p>
          <a:p>
            <a:endParaRPr lang="en-GB" u="sng" dirty="0"/>
          </a:p>
          <a:p>
            <a:r>
              <a:rPr lang="en-GB" u="sng" dirty="0">
                <a:solidFill>
                  <a:srgbClr val="622E8C"/>
                </a:solidFill>
              </a:rPr>
              <a:t>Year One date </a:t>
            </a:r>
          </a:p>
          <a:p>
            <a:r>
              <a:rPr lang="en-GB" u="sng" dirty="0">
                <a:solidFill>
                  <a:srgbClr val="622E8C"/>
                </a:solidFill>
              </a:rPr>
              <a:t>Tuesday 29</a:t>
            </a:r>
            <a:r>
              <a:rPr lang="en-GB" u="sng" baseline="30000" dirty="0">
                <a:solidFill>
                  <a:srgbClr val="622E8C"/>
                </a:solidFill>
              </a:rPr>
              <a:t>th</a:t>
            </a:r>
            <a:r>
              <a:rPr lang="en-GB" u="sng" dirty="0">
                <a:solidFill>
                  <a:srgbClr val="622E8C"/>
                </a:solidFill>
              </a:rPr>
              <a:t> September at 2.15pm</a:t>
            </a:r>
          </a:p>
          <a:p>
            <a:endParaRPr lang="en-GB" dirty="0"/>
          </a:p>
          <a:p>
            <a:r>
              <a:rPr lang="en-GB" dirty="0"/>
              <a:t>Please come to support this event</a:t>
            </a:r>
          </a:p>
          <a:p>
            <a:r>
              <a:rPr lang="en-GB" dirty="0"/>
              <a:t>We look forward to seeing you there  – no pre - booking needed.</a:t>
            </a:r>
          </a:p>
        </p:txBody>
      </p:sp>
      <p:pic>
        <p:nvPicPr>
          <p:cNvPr id="4" name="Picture 3">
            <a:extLst>
              <a:ext uri="{FF2B5EF4-FFF2-40B4-BE49-F238E27FC236}">
                <a16:creationId xmlns:a16="http://schemas.microsoft.com/office/drawing/2014/main" id="{2BA7D695-8DEC-4424-8F6F-3A8953CA34BE}"/>
              </a:ext>
            </a:extLst>
          </p:cNvPr>
          <p:cNvPicPr>
            <a:picLocks noChangeAspect="1"/>
          </p:cNvPicPr>
          <p:nvPr/>
        </p:nvPicPr>
        <p:blipFill>
          <a:blip r:embed="rId4"/>
          <a:stretch>
            <a:fillRect/>
          </a:stretch>
        </p:blipFill>
        <p:spPr>
          <a:xfrm rot="727005">
            <a:off x="4582821" y="2028802"/>
            <a:ext cx="1718521" cy="993902"/>
          </a:xfrm>
          <a:prstGeom prst="rect">
            <a:avLst/>
          </a:prstGeom>
        </p:spPr>
      </p:pic>
      <p:pic>
        <p:nvPicPr>
          <p:cNvPr id="7" name="Picture 6">
            <a:extLst>
              <a:ext uri="{FF2B5EF4-FFF2-40B4-BE49-F238E27FC236}">
                <a16:creationId xmlns:a16="http://schemas.microsoft.com/office/drawing/2014/main" id="{322B6E61-3F68-BA8D-7B33-BE7C7A82DEF2}"/>
              </a:ext>
            </a:extLst>
          </p:cNvPr>
          <p:cNvPicPr>
            <a:picLocks noChangeAspect="1"/>
          </p:cNvPicPr>
          <p:nvPr/>
        </p:nvPicPr>
        <p:blipFill>
          <a:blip r:embed="rId5"/>
          <a:stretch>
            <a:fillRect/>
          </a:stretch>
        </p:blipFill>
        <p:spPr>
          <a:xfrm rot="20830340">
            <a:off x="4065183" y="6315560"/>
            <a:ext cx="2260716" cy="800141"/>
          </a:xfrm>
          <a:prstGeom prst="rect">
            <a:avLst/>
          </a:prstGeom>
        </p:spPr>
      </p:pic>
    </p:spTree>
    <p:extLst>
      <p:ext uri="{BB962C8B-B14F-4D97-AF65-F5344CB8AC3E}">
        <p14:creationId xmlns:p14="http://schemas.microsoft.com/office/powerpoint/2010/main" val="4205652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C374D-CB05-9643-51C8-73C74AB884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4D8CB8-2E5E-C481-F910-884E04EE65F6}"/>
              </a:ext>
            </a:extLst>
          </p:cNvPr>
          <p:cNvSpPr>
            <a:spLocks noGrp="1"/>
          </p:cNvSpPr>
          <p:nvPr>
            <p:ph type="title"/>
          </p:nvPr>
        </p:nvSpPr>
        <p:spPr/>
        <p:txBody>
          <a:bodyPr/>
          <a:lstStyle/>
          <a:p>
            <a:endParaRPr lang="en-GB"/>
          </a:p>
        </p:txBody>
      </p:sp>
      <p:pic>
        <p:nvPicPr>
          <p:cNvPr id="10" name="Content Placeholder 9">
            <a:extLst>
              <a:ext uri="{FF2B5EF4-FFF2-40B4-BE49-F238E27FC236}">
                <a16:creationId xmlns:a16="http://schemas.microsoft.com/office/drawing/2014/main" id="{E61FC449-9DF2-DC3A-4E26-F2881819443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00283" y="5484004"/>
            <a:ext cx="1657435" cy="590580"/>
          </a:xfrm>
          <a:prstGeom prst="rect">
            <a:avLst/>
          </a:prstGeom>
        </p:spPr>
      </p:pic>
      <p:pic>
        <p:nvPicPr>
          <p:cNvPr id="5" name="Picture 4">
            <a:extLst>
              <a:ext uri="{FF2B5EF4-FFF2-40B4-BE49-F238E27FC236}">
                <a16:creationId xmlns:a16="http://schemas.microsoft.com/office/drawing/2014/main" id="{5FCAE8EE-4134-7C6D-EDD0-E9979F694713}"/>
              </a:ext>
            </a:extLst>
          </p:cNvPr>
          <p:cNvPicPr>
            <a:picLocks noChangeAspect="1"/>
          </p:cNvPicPr>
          <p:nvPr/>
        </p:nvPicPr>
        <p:blipFill>
          <a:blip r:embed="rId3"/>
          <a:stretch>
            <a:fillRect/>
          </a:stretch>
        </p:blipFill>
        <p:spPr>
          <a:xfrm>
            <a:off x="0" y="106896"/>
            <a:ext cx="6858000" cy="9692207"/>
          </a:xfrm>
          <a:prstGeom prst="rect">
            <a:avLst/>
          </a:prstGeom>
        </p:spPr>
      </p:pic>
      <p:sp>
        <p:nvSpPr>
          <p:cNvPr id="8" name="TextBox 7">
            <a:extLst>
              <a:ext uri="{FF2B5EF4-FFF2-40B4-BE49-F238E27FC236}">
                <a16:creationId xmlns:a16="http://schemas.microsoft.com/office/drawing/2014/main" id="{DAB6573D-DD72-01F9-BF3E-D440AED0DC3B}"/>
              </a:ext>
            </a:extLst>
          </p:cNvPr>
          <p:cNvSpPr txBox="1"/>
          <p:nvPr/>
        </p:nvSpPr>
        <p:spPr>
          <a:xfrm>
            <a:off x="180880" y="1621650"/>
            <a:ext cx="6402800" cy="6894195"/>
          </a:xfrm>
          <a:prstGeom prst="rect">
            <a:avLst/>
          </a:prstGeom>
          <a:noFill/>
          <a:ln w="34925">
            <a:solidFill>
              <a:srgbClr val="622E8C"/>
            </a:solidFill>
          </a:ln>
        </p:spPr>
        <p:txBody>
          <a:bodyPr wrap="square" rtlCol="0">
            <a:spAutoFit/>
          </a:bodyPr>
          <a:lstStyle/>
          <a:p>
            <a:pPr algn="ctr"/>
            <a:endParaRPr lang="en-GB" sz="2400" dirty="0"/>
          </a:p>
          <a:p>
            <a:endParaRPr lang="en-GB" dirty="0"/>
          </a:p>
          <a:p>
            <a:endParaRPr lang="en-GB" dirty="0"/>
          </a:p>
          <a:p>
            <a:endParaRPr lang="en-GB" sz="1600" dirty="0"/>
          </a:p>
          <a:p>
            <a:r>
              <a:rPr lang="en-GB" sz="2000" b="1" u="sng" dirty="0">
                <a:solidFill>
                  <a:srgbClr val="7030A0"/>
                </a:solidFill>
              </a:rPr>
              <a:t>Term 1</a:t>
            </a:r>
          </a:p>
          <a:p>
            <a:endParaRPr lang="en-GB" sz="1400" dirty="0"/>
          </a:p>
          <a:p>
            <a:r>
              <a:rPr lang="en-GB" sz="1400" dirty="0"/>
              <a:t>Tuesday 15</a:t>
            </a:r>
            <a:r>
              <a:rPr lang="en-GB" sz="1400" baseline="30000" dirty="0"/>
              <a:t>th</a:t>
            </a:r>
            <a:r>
              <a:rPr lang="en-GB" sz="1400" dirty="0"/>
              <a:t> September</a:t>
            </a:r>
          </a:p>
          <a:p>
            <a:r>
              <a:rPr lang="en-GB" sz="1400" dirty="0"/>
              <a:t>Taekwondo taster sessions for year 2 children</a:t>
            </a:r>
          </a:p>
          <a:p>
            <a:endParaRPr lang="en-GB" sz="1400" dirty="0"/>
          </a:p>
          <a:p>
            <a:r>
              <a:rPr lang="en-GB" sz="1400" dirty="0"/>
              <a:t>Thursday 24</a:t>
            </a:r>
            <a:r>
              <a:rPr lang="en-GB" sz="1400" baseline="30000" dirty="0"/>
              <a:t>th</a:t>
            </a:r>
            <a:r>
              <a:rPr lang="en-GB" sz="1400" dirty="0"/>
              <a:t> September</a:t>
            </a:r>
          </a:p>
          <a:p>
            <a:r>
              <a:rPr lang="en-GB" sz="1400" dirty="0"/>
              <a:t>Reception parent phonics and reading scheme information meeting 2.15pm</a:t>
            </a:r>
          </a:p>
          <a:p>
            <a:endParaRPr lang="en-GB" sz="1400" dirty="0"/>
          </a:p>
          <a:p>
            <a:r>
              <a:rPr lang="en-GB" sz="1400" dirty="0"/>
              <a:t>Friday 25</a:t>
            </a:r>
            <a:r>
              <a:rPr lang="en-GB" sz="1400" baseline="30000" dirty="0"/>
              <a:t>th</a:t>
            </a:r>
            <a:r>
              <a:rPr lang="en-GB" sz="1400" dirty="0"/>
              <a:t> September </a:t>
            </a:r>
          </a:p>
          <a:p>
            <a:r>
              <a:rPr lang="en-GB" sz="1400" dirty="0"/>
              <a:t>European day of Languages – children celebrate in school</a:t>
            </a:r>
          </a:p>
          <a:p>
            <a:endParaRPr lang="en-GB" sz="1400" dirty="0"/>
          </a:p>
          <a:p>
            <a:r>
              <a:rPr lang="en-GB" sz="1400" dirty="0"/>
              <a:t>Tuesday 29</a:t>
            </a:r>
            <a:r>
              <a:rPr lang="en-GB" sz="1400" baseline="30000" dirty="0"/>
              <a:t>th</a:t>
            </a:r>
            <a:r>
              <a:rPr lang="en-GB" sz="1400" dirty="0"/>
              <a:t> September</a:t>
            </a:r>
          </a:p>
          <a:p>
            <a:r>
              <a:rPr lang="en-GB" sz="1400" dirty="0"/>
              <a:t>Year one parent phonics and reading scheme information meeting 2.15pm</a:t>
            </a:r>
          </a:p>
          <a:p>
            <a:endParaRPr lang="en-GB" sz="1400" dirty="0"/>
          </a:p>
          <a:p>
            <a:r>
              <a:rPr lang="en-GB" sz="1400" dirty="0"/>
              <a:t>Monday 5</a:t>
            </a:r>
            <a:r>
              <a:rPr lang="en-GB" sz="1400" baseline="30000" dirty="0"/>
              <a:t>th</a:t>
            </a:r>
            <a:r>
              <a:rPr lang="en-GB" sz="1400" dirty="0"/>
              <a:t> October</a:t>
            </a:r>
          </a:p>
          <a:p>
            <a:r>
              <a:rPr lang="en-GB" sz="1400" dirty="0"/>
              <a:t>Year Two Harvest Festival – parents invited 2.00pm, details to follow</a:t>
            </a:r>
          </a:p>
          <a:p>
            <a:endParaRPr lang="en-GB" sz="1400" dirty="0"/>
          </a:p>
          <a:p>
            <a:r>
              <a:rPr lang="en-GB" sz="1400" dirty="0"/>
              <a:t>Tuesday 6</a:t>
            </a:r>
            <a:r>
              <a:rPr lang="en-GB" sz="1400" baseline="30000" dirty="0"/>
              <a:t>th</a:t>
            </a:r>
            <a:r>
              <a:rPr lang="en-GB" sz="1400" dirty="0"/>
              <a:t> October – individual photographs</a:t>
            </a:r>
          </a:p>
          <a:p>
            <a:endParaRPr lang="en-GB" sz="1400" dirty="0"/>
          </a:p>
          <a:p>
            <a:r>
              <a:rPr lang="en-GB" sz="1400" dirty="0"/>
              <a:t>Thursday 8</a:t>
            </a:r>
            <a:r>
              <a:rPr lang="en-GB" sz="1400" baseline="30000" dirty="0"/>
              <a:t>th</a:t>
            </a:r>
            <a:r>
              <a:rPr lang="en-GB" sz="1400" dirty="0"/>
              <a:t> October – year Two trip to Rockingham Castle</a:t>
            </a:r>
          </a:p>
          <a:p>
            <a:endParaRPr lang="en-GB" sz="1400" dirty="0"/>
          </a:p>
          <a:p>
            <a:r>
              <a:rPr lang="en-GB" sz="1400" dirty="0"/>
              <a:t>Wednesday 14</a:t>
            </a:r>
            <a:r>
              <a:rPr lang="en-GB" sz="1400" baseline="30000" dirty="0"/>
              <a:t>th</a:t>
            </a:r>
            <a:r>
              <a:rPr lang="en-GB" sz="1400" dirty="0"/>
              <a:t> October – Parent consultations</a:t>
            </a:r>
          </a:p>
          <a:p>
            <a:r>
              <a:rPr lang="en-GB" sz="1400" dirty="0"/>
              <a:t>Thursday 15</a:t>
            </a:r>
            <a:r>
              <a:rPr lang="en-GB" sz="1400" baseline="30000" dirty="0"/>
              <a:t>th</a:t>
            </a:r>
            <a:r>
              <a:rPr lang="en-GB" sz="1400" dirty="0"/>
              <a:t> October – Parent Consultations </a:t>
            </a:r>
          </a:p>
          <a:p>
            <a:endParaRPr lang="en-GB" sz="1400" dirty="0"/>
          </a:p>
          <a:p>
            <a:r>
              <a:rPr lang="en-GB" sz="1400" dirty="0"/>
              <a:t>Friday 23</a:t>
            </a:r>
            <a:r>
              <a:rPr lang="en-GB" sz="1400" baseline="30000" dirty="0"/>
              <a:t>rd</a:t>
            </a:r>
            <a:r>
              <a:rPr lang="en-GB" sz="1400" dirty="0"/>
              <a:t> October – Wear red day and close for half term</a:t>
            </a:r>
          </a:p>
        </p:txBody>
      </p:sp>
      <p:pic>
        <p:nvPicPr>
          <p:cNvPr id="6" name="Picture 5">
            <a:extLst>
              <a:ext uri="{FF2B5EF4-FFF2-40B4-BE49-F238E27FC236}">
                <a16:creationId xmlns:a16="http://schemas.microsoft.com/office/drawing/2014/main" id="{BA888AC8-539D-59C9-FACC-02E476AD8C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4785" y="1789593"/>
            <a:ext cx="2990097" cy="1073023"/>
          </a:xfrm>
          <a:prstGeom prst="rect">
            <a:avLst/>
          </a:prstGeom>
        </p:spPr>
      </p:pic>
    </p:spTree>
    <p:extLst>
      <p:ext uri="{BB962C8B-B14F-4D97-AF65-F5344CB8AC3E}">
        <p14:creationId xmlns:p14="http://schemas.microsoft.com/office/powerpoint/2010/main" val="14568551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121</TotalTime>
  <Words>745</Words>
  <Application>Microsoft Office PowerPoint</Application>
  <PresentationFormat>A4 Paper (210x297 mm)</PresentationFormat>
  <Paragraphs>94</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 Parris</dc:creator>
  <cp:lastModifiedBy>K Parris</cp:lastModifiedBy>
  <cp:revision>3</cp:revision>
  <dcterms:created xsi:type="dcterms:W3CDTF">2026-09-12T17:09:04Z</dcterms:created>
  <dcterms:modified xsi:type="dcterms:W3CDTF">2026-09-22T10:43:55Z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2026-09-12T17:31:59Z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3cf34f07-e854-4e4c-9956-eb28e334f6bb</vt:lpwstr>
  </property>
  <property fmtid="{D5CDD505-2E9C-101B-9397-08002B2CF9AE}" pid="8" name="MSIP_Label_f9d133d5-5401-4903-95cd-de83b334d2cb_ContentBits">
    <vt:lpwstr>0</vt:lpwstr>
  </property>
  <property fmtid="{D5CDD505-2E9C-101B-9397-08002B2CF9AE}" pid="9" name="MSIP_Label_f9d133d5-5401-4903-95cd-de83b334d2cb_Tag">
    <vt:lpwstr>10, 0, 1, 1</vt:lpwstr>
  </property>
</Properties>
</file>