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sldIdLst>
    <p:sldId id="297" r:id="rId5"/>
    <p:sldId id="302" r:id="rId6"/>
    <p:sldId id="322" r:id="rId7"/>
    <p:sldId id="325" r:id="rId8"/>
    <p:sldId id="303" r:id="rId9"/>
    <p:sldId id="304" r:id="rId10"/>
    <p:sldId id="321" r:id="rId11"/>
    <p:sldId id="326" r:id="rId12"/>
    <p:sldId id="332" r:id="rId13"/>
    <p:sldId id="333" r:id="rId14"/>
    <p:sldId id="329" r:id="rId15"/>
    <p:sldId id="330" r:id="rId16"/>
    <p:sldId id="335" r:id="rId17"/>
    <p:sldId id="327" r:id="rId18"/>
    <p:sldId id="323" r:id="rId19"/>
    <p:sldId id="328" r:id="rId20"/>
    <p:sldId id="338" r:id="rId21"/>
    <p:sldId id="334" r:id="rId22"/>
    <p:sldId id="337" r:id="rId23"/>
    <p:sldId id="317"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50F08CB-300D-48B8-B81A-6358FD555B3C}" v="1" dt="2024-10-15T13:13:32.990"/>
    <p1510:client id="{E9A05CBB-069B-4D64-B34F-276861790DF4}" v="5" dt="2024-10-14T20:47:09.1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13"/>
    <p:restoredTop sz="73537" autoAdjust="0"/>
  </p:normalViewPr>
  <p:slideViewPr>
    <p:cSldViewPr>
      <p:cViewPr varScale="1">
        <p:scale>
          <a:sx n="49" d="100"/>
          <a:sy n="49" d="100"/>
        </p:scale>
        <p:origin x="824" y="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Parris" userId="0b55ad42-379f-4d82-8c6b-a0c642f278ac" providerId="ADAL" clId="{D50F08CB-300D-48B8-B81A-6358FD555B3C}"/>
    <pc:docChg chg="modSld">
      <pc:chgData name="K Parris" userId="0b55ad42-379f-4d82-8c6b-a0c642f278ac" providerId="ADAL" clId="{D50F08CB-300D-48B8-B81A-6358FD555B3C}" dt="2024-10-15T13:13:32.988" v="0"/>
      <pc:docMkLst>
        <pc:docMk/>
      </pc:docMkLst>
      <pc:sldChg chg="modAnim">
        <pc:chgData name="K Parris" userId="0b55ad42-379f-4d82-8c6b-a0c642f278ac" providerId="ADAL" clId="{D50F08CB-300D-48B8-B81A-6358FD555B3C}" dt="2024-10-15T13:13:32.988" v="0"/>
        <pc:sldMkLst>
          <pc:docMk/>
          <pc:sldMk cId="483405973" sldId="32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15/10/2024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dirty="0"/>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dirty="0">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7231417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33450779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262146191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19</a:t>
            </a:fld>
            <a:endParaRPr lang="en-GB"/>
          </a:p>
        </p:txBody>
      </p:sp>
    </p:spTree>
    <p:extLst>
      <p:ext uri="{BB962C8B-B14F-4D97-AF65-F5344CB8AC3E}">
        <p14:creationId xmlns:p14="http://schemas.microsoft.com/office/powerpoint/2010/main" val="29106490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20</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15/10/2024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847335" cy="70528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596336" y="5260392"/>
            <a:ext cx="1309982" cy="1119770"/>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
        <p:nvSpPr>
          <p:cNvPr id="6" name="Rectangle 5">
            <a:extLst>
              <a:ext uri="{FF2B5EF4-FFF2-40B4-BE49-F238E27FC236}">
                <a16:creationId xmlns:a16="http://schemas.microsoft.com/office/drawing/2014/main" id="{7AA1766E-8532-B398-B749-F7CFC9F7F0BD}"/>
              </a:ext>
            </a:extLst>
          </p:cNvPr>
          <p:cNvSpPr/>
          <p:nvPr/>
        </p:nvSpPr>
        <p:spPr>
          <a:xfrm>
            <a:off x="1184644" y="4684094"/>
            <a:ext cx="6774709" cy="1384995"/>
          </a:xfrm>
          <a:prstGeom prst="rect">
            <a:avLst/>
          </a:prstGeom>
          <a:solidFill>
            <a:schemeClr val="bg1"/>
          </a:solidFill>
          <a:ln>
            <a:solidFill>
              <a:schemeClr val="tx1"/>
            </a:solidFill>
          </a:ln>
        </p:spPr>
        <p:txBody>
          <a:bodyPr wrap="square">
            <a:spAutoFit/>
          </a:bodyPr>
          <a:lstStyle/>
          <a:p>
            <a:r>
              <a:rPr lang="en-GB" sz="2800" dirty="0">
                <a:cs typeface="Arial" panose="020B0604020202020204" pitchFamily="34" charset="0"/>
              </a:rPr>
              <a:t>120 graphemes or ways of writing down those 44 phonemes.</a:t>
            </a:r>
          </a:p>
          <a:p>
            <a:r>
              <a:rPr lang="en-GB" sz="2800" dirty="0">
                <a:cs typeface="Arial" panose="020B0604020202020204" pitchFamily="34" charset="0"/>
              </a:rPr>
              <a:t>s</a:t>
            </a:r>
            <a:r>
              <a:rPr lang="en-GB" sz="2800" dirty="0">
                <a:solidFill>
                  <a:srgbClr val="FF0000"/>
                </a:solidFill>
                <a:cs typeface="Arial" panose="020B0604020202020204" pitchFamily="34" charset="0"/>
              </a:rPr>
              <a:t>ay</a:t>
            </a:r>
            <a:r>
              <a:rPr lang="en-GB" sz="2800" dirty="0">
                <a:cs typeface="Arial" panose="020B0604020202020204" pitchFamily="34" charset="0"/>
              </a:rPr>
              <a:t>    p</a:t>
            </a:r>
            <a:r>
              <a:rPr lang="en-GB" sz="2800" dirty="0">
                <a:solidFill>
                  <a:srgbClr val="FF0000"/>
                </a:solidFill>
                <a:cs typeface="Arial" panose="020B0604020202020204" pitchFamily="34" charset="0"/>
              </a:rPr>
              <a:t>ai</a:t>
            </a:r>
            <a:r>
              <a:rPr lang="en-GB" sz="2800" dirty="0">
                <a:cs typeface="Arial" panose="020B0604020202020204" pitchFamily="34" charset="0"/>
              </a:rPr>
              <a:t>n       s</a:t>
            </a:r>
            <a:r>
              <a:rPr lang="en-GB" sz="2800" dirty="0">
                <a:solidFill>
                  <a:srgbClr val="FF0000"/>
                </a:solidFill>
                <a:cs typeface="Arial" panose="020B0604020202020204" pitchFamily="34" charset="0"/>
              </a:rPr>
              <a:t>a</a:t>
            </a:r>
            <a:r>
              <a:rPr lang="en-GB" sz="2800" dirty="0">
                <a:cs typeface="Arial" panose="020B0604020202020204" pitchFamily="34" charset="0"/>
              </a:rPr>
              <a:t>m</a:t>
            </a:r>
            <a:r>
              <a:rPr lang="en-GB" sz="2800" dirty="0">
                <a:solidFill>
                  <a:srgbClr val="FF0000"/>
                </a:solidFill>
                <a:cs typeface="Arial" panose="020B0604020202020204" pitchFamily="34" charset="0"/>
              </a:rPr>
              <a:t>e</a:t>
            </a:r>
            <a:r>
              <a:rPr lang="en-GB" sz="2800" dirty="0">
                <a:cs typeface="Arial" panose="020B0604020202020204" pitchFamily="34" charset="0"/>
              </a:rPr>
              <a:t>       h</a:t>
            </a:r>
            <a:r>
              <a:rPr lang="en-GB" sz="2800" dirty="0">
                <a:solidFill>
                  <a:srgbClr val="FF0000"/>
                </a:solidFill>
                <a:cs typeface="Arial" panose="020B0604020202020204" pitchFamily="34" charset="0"/>
              </a:rPr>
              <a:t>ey</a:t>
            </a:r>
            <a:r>
              <a:rPr lang="en-GB" sz="2800" dirty="0">
                <a:cs typeface="Arial" panose="020B0604020202020204" pitchFamily="34" charset="0"/>
              </a:rPr>
              <a:t>      w</a:t>
            </a:r>
            <a:r>
              <a:rPr lang="en-GB" sz="2800" dirty="0">
                <a:solidFill>
                  <a:srgbClr val="FF0000"/>
                </a:solidFill>
                <a:cs typeface="Arial" panose="020B0604020202020204" pitchFamily="34" charset="0"/>
              </a:rPr>
              <a:t>eigh  </a:t>
            </a:r>
            <a:r>
              <a:rPr lang="en-GB" sz="2800" dirty="0">
                <a:cs typeface="Arial" panose="020B0604020202020204" pitchFamily="34" charset="0"/>
              </a:rPr>
              <a:t>v</a:t>
            </a:r>
            <a:r>
              <a:rPr lang="en-GB" sz="2800" dirty="0">
                <a:solidFill>
                  <a:srgbClr val="FF0000"/>
                </a:solidFill>
                <a:cs typeface="Arial" panose="020B0604020202020204" pitchFamily="34" charset="0"/>
              </a:rPr>
              <a:t>ei</a:t>
            </a:r>
            <a:r>
              <a:rPr lang="en-GB" sz="2800" dirty="0">
                <a:cs typeface="Arial" panose="020B0604020202020204" pitchFamily="34" charset="0"/>
              </a:rPr>
              <a:t>l   </a:t>
            </a:r>
            <a:r>
              <a:rPr lang="en-GB" sz="2800" dirty="0">
                <a:solidFill>
                  <a:srgbClr val="FF0000"/>
                </a:solidFill>
                <a:cs typeface="Arial" panose="020B0604020202020204" pitchFamily="34" charset="0"/>
              </a:rPr>
              <a:t>A</a:t>
            </a:r>
          </a:p>
        </p:txBody>
      </p:sp>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4431983"/>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
        <p:nvSpPr>
          <p:cNvPr id="4" name="TextBox 3">
            <a:extLst>
              <a:ext uri="{FF2B5EF4-FFF2-40B4-BE49-F238E27FC236}">
                <a16:creationId xmlns:a16="http://schemas.microsoft.com/office/drawing/2014/main" id="{3298587A-EDF9-3E70-9564-988D944D6A6F}"/>
              </a:ext>
            </a:extLst>
          </p:cNvPr>
          <p:cNvSpPr txBox="1"/>
          <p:nvPr/>
        </p:nvSpPr>
        <p:spPr>
          <a:xfrm>
            <a:off x="4756389" y="4664609"/>
            <a:ext cx="938077" cy="1631216"/>
          </a:xfrm>
          <a:prstGeom prst="rect">
            <a:avLst/>
          </a:prstGeom>
          <a:noFill/>
          <a:ln>
            <a:solidFill>
              <a:schemeClr val="accent1"/>
            </a:solidFill>
          </a:ln>
        </p:spPr>
        <p:txBody>
          <a:bodyPr wrap="none" rtlCol="0">
            <a:spAutoFit/>
          </a:bodyPr>
          <a:lstStyle/>
          <a:p>
            <a:r>
              <a:rPr lang="en-GB" sz="2000" u="sng" dirty="0" err="1">
                <a:latin typeface="Comic Sans MS" panose="030F0702030302020204" pitchFamily="66" charset="0"/>
              </a:rPr>
              <a:t>ee</a:t>
            </a:r>
            <a:endParaRPr lang="en-GB" sz="2000" u="sng" dirty="0">
              <a:latin typeface="Comic Sans MS" panose="030F0702030302020204" pitchFamily="66" charset="0"/>
            </a:endParaRPr>
          </a:p>
          <a:p>
            <a:r>
              <a:rPr lang="en-GB" sz="2000" dirty="0">
                <a:latin typeface="Comic Sans MS" panose="030F0702030302020204" pitchFamily="66" charset="0"/>
              </a:rPr>
              <a:t>tr</a:t>
            </a:r>
            <a:r>
              <a:rPr lang="en-GB" sz="2000" dirty="0">
                <a:solidFill>
                  <a:srgbClr val="FF0000"/>
                </a:solidFill>
                <a:latin typeface="Comic Sans MS" panose="030F0702030302020204" pitchFamily="66" charset="0"/>
              </a:rPr>
              <a:t>ee</a:t>
            </a:r>
          </a:p>
          <a:p>
            <a:r>
              <a:rPr lang="en-GB" sz="2000" dirty="0">
                <a:solidFill>
                  <a:srgbClr val="00B050"/>
                </a:solidFill>
                <a:latin typeface="Comic Sans MS" panose="030F0702030302020204" pitchFamily="66" charset="0"/>
              </a:rPr>
              <a:t>ch</a:t>
            </a:r>
            <a:r>
              <a:rPr lang="en-GB" sz="2000" dirty="0">
                <a:solidFill>
                  <a:srgbClr val="FF0000"/>
                </a:solidFill>
                <a:latin typeface="Comic Sans MS" panose="030F0702030302020204" pitchFamily="66" charset="0"/>
              </a:rPr>
              <a:t>ee</a:t>
            </a:r>
            <a:r>
              <a:rPr lang="en-GB" sz="2000" dirty="0">
                <a:solidFill>
                  <a:srgbClr val="0070C0"/>
                </a:solidFill>
                <a:latin typeface="Comic Sans MS" panose="030F0702030302020204" pitchFamily="66" charset="0"/>
              </a:rPr>
              <a:t>k</a:t>
            </a:r>
          </a:p>
          <a:p>
            <a:r>
              <a:rPr lang="en-GB" sz="2000" dirty="0">
                <a:latin typeface="Comic Sans MS" panose="030F0702030302020204" pitchFamily="66" charset="0"/>
              </a:rPr>
              <a:t>gr</a:t>
            </a:r>
            <a:r>
              <a:rPr lang="en-GB" sz="2000" dirty="0">
                <a:solidFill>
                  <a:srgbClr val="FF0000"/>
                </a:solidFill>
                <a:latin typeface="Comic Sans MS" panose="030F0702030302020204" pitchFamily="66" charset="0"/>
              </a:rPr>
              <a:t>ee</a:t>
            </a:r>
            <a:r>
              <a:rPr lang="en-GB" sz="2000" dirty="0">
                <a:latin typeface="Comic Sans MS" panose="030F0702030302020204" pitchFamily="66" charset="0"/>
              </a:rPr>
              <a:t>n</a:t>
            </a:r>
            <a:r>
              <a:rPr lang="en-GB" sz="2000" dirty="0">
                <a:solidFill>
                  <a:srgbClr val="FF0000"/>
                </a:solidFill>
                <a:latin typeface="Comic Sans MS" panose="030F0702030302020204" pitchFamily="66" charset="0"/>
              </a:rPr>
              <a:t> </a:t>
            </a:r>
          </a:p>
          <a:p>
            <a:r>
              <a:rPr lang="en-GB" sz="2000" dirty="0">
                <a:solidFill>
                  <a:srgbClr val="00B050"/>
                </a:solidFill>
                <a:latin typeface="Comic Sans MS" panose="030F0702030302020204" pitchFamily="66" charset="0"/>
              </a:rPr>
              <a:t>sh</a:t>
            </a:r>
            <a:r>
              <a:rPr lang="en-GB" sz="2000" dirty="0">
                <a:solidFill>
                  <a:srgbClr val="FF0000"/>
                </a:solidFill>
                <a:latin typeface="Comic Sans MS" panose="030F0702030302020204" pitchFamily="66" charset="0"/>
              </a:rPr>
              <a:t>ee</a:t>
            </a:r>
            <a:r>
              <a:rPr lang="en-GB" sz="2000" dirty="0">
                <a:solidFill>
                  <a:srgbClr val="0070C0"/>
                </a:solidFill>
                <a:latin typeface="Comic Sans MS" panose="030F0702030302020204" pitchFamily="66" charset="0"/>
              </a:rPr>
              <a:t>p</a:t>
            </a:r>
          </a:p>
        </p:txBody>
      </p:sp>
      <p:sp>
        <p:nvSpPr>
          <p:cNvPr id="5" name="TextBox 4">
            <a:extLst>
              <a:ext uri="{FF2B5EF4-FFF2-40B4-BE49-F238E27FC236}">
                <a16:creationId xmlns:a16="http://schemas.microsoft.com/office/drawing/2014/main" id="{765A6087-2F84-0261-CA39-FE9756C6B2BD}"/>
              </a:ext>
            </a:extLst>
          </p:cNvPr>
          <p:cNvSpPr txBox="1"/>
          <p:nvPr/>
        </p:nvSpPr>
        <p:spPr>
          <a:xfrm>
            <a:off x="6300192" y="4850680"/>
            <a:ext cx="1013419" cy="1015663"/>
          </a:xfrm>
          <a:prstGeom prst="rect">
            <a:avLst/>
          </a:prstGeom>
          <a:noFill/>
          <a:ln>
            <a:solidFill>
              <a:schemeClr val="accent1"/>
            </a:solidFill>
          </a:ln>
        </p:spPr>
        <p:txBody>
          <a:bodyPr wrap="none" rtlCol="0">
            <a:spAutoFit/>
          </a:bodyPr>
          <a:lstStyle/>
          <a:p>
            <a:r>
              <a:rPr lang="en-GB" sz="2000" u="sng" dirty="0" err="1">
                <a:latin typeface="Comic Sans MS" panose="030F0702030302020204" pitchFamily="66" charset="0"/>
              </a:rPr>
              <a:t>igh</a:t>
            </a:r>
            <a:endParaRPr lang="en-GB" sz="2000" u="sng" dirty="0">
              <a:latin typeface="Comic Sans MS" panose="030F0702030302020204" pitchFamily="66" charset="0"/>
            </a:endParaRPr>
          </a:p>
          <a:p>
            <a:r>
              <a:rPr lang="en-GB" sz="2000" dirty="0">
                <a:latin typeface="Comic Sans MS" panose="030F0702030302020204" pitchFamily="66" charset="0"/>
              </a:rPr>
              <a:t>s</a:t>
            </a:r>
            <a:r>
              <a:rPr lang="en-GB" sz="2000" dirty="0">
                <a:solidFill>
                  <a:srgbClr val="FF0000"/>
                </a:solidFill>
                <a:latin typeface="Comic Sans MS" panose="030F0702030302020204" pitchFamily="66" charset="0"/>
              </a:rPr>
              <a:t>igh</a:t>
            </a:r>
            <a:endParaRPr lang="en-GB" sz="2000" dirty="0">
              <a:latin typeface="Comic Sans MS" panose="030F0702030302020204" pitchFamily="66" charset="0"/>
            </a:endParaRPr>
          </a:p>
          <a:p>
            <a:r>
              <a:rPr lang="en-GB" sz="2000" dirty="0">
                <a:latin typeface="Comic Sans MS" panose="030F0702030302020204" pitchFamily="66" charset="0"/>
              </a:rPr>
              <a:t>br</a:t>
            </a:r>
            <a:r>
              <a:rPr lang="en-GB" sz="2000" dirty="0">
                <a:solidFill>
                  <a:srgbClr val="FF0000"/>
                </a:solidFill>
                <a:latin typeface="Comic Sans MS" panose="030F0702030302020204" pitchFamily="66" charset="0"/>
              </a:rPr>
              <a:t>igh</a:t>
            </a:r>
            <a:r>
              <a:rPr lang="en-GB" sz="2000" dirty="0">
                <a:latin typeface="Comic Sans MS" panose="030F0702030302020204" pitchFamily="66" charset="0"/>
              </a:rPr>
              <a:t>t</a:t>
            </a:r>
            <a:r>
              <a:rPr lang="en-GB" sz="2000" dirty="0">
                <a:solidFill>
                  <a:srgbClr val="FF0000"/>
                </a:solidFill>
                <a:latin typeface="Comic Sans MS" panose="030F0702030302020204" pitchFamily="66" charset="0"/>
              </a:rPr>
              <a:t> </a:t>
            </a:r>
          </a:p>
        </p:txBody>
      </p:sp>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2492990"/>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r>
              <a:rPr lang="en-US" sz="2600" dirty="0"/>
              <a:t>We have rhymes to support learning and recall</a:t>
            </a:r>
          </a:p>
          <a:p>
            <a:pPr marL="457200" indent="-457200">
              <a:buFont typeface="Arial" panose="020B0604020202020204" pitchFamily="34" charset="0"/>
              <a:buChar char="•"/>
            </a:pPr>
            <a:r>
              <a:rPr lang="en-US" sz="2600" dirty="0"/>
              <a:t>We teach phonics every single day from the first days of Reception.  Phonics session is 9.00am everyday!</a:t>
            </a:r>
          </a:p>
          <a:p>
            <a:pPr marL="457200" indent="-457200">
              <a:buFont typeface="Arial" panose="020B0604020202020204" pitchFamily="34" charset="0"/>
              <a:buChar char="•"/>
            </a:pPr>
            <a:endParaRPr lang="en-US" sz="2600" dirty="0"/>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9" name="TextBox 8">
            <a:extLst>
              <a:ext uri="{FF2B5EF4-FFF2-40B4-BE49-F238E27FC236}">
                <a16:creationId xmlns:a16="http://schemas.microsoft.com/office/drawing/2014/main" id="{8F3C869B-08B0-2B64-DE94-81F59236310E}"/>
              </a:ext>
            </a:extLst>
          </p:cNvPr>
          <p:cNvSpPr txBox="1"/>
          <p:nvPr/>
        </p:nvSpPr>
        <p:spPr>
          <a:xfrm>
            <a:off x="2222495" y="4389574"/>
            <a:ext cx="4572000" cy="1815882"/>
          </a:xfrm>
          <a:prstGeom prst="rect">
            <a:avLst/>
          </a:prstGeom>
          <a:noFill/>
        </p:spPr>
        <p:txBody>
          <a:bodyPr wrap="square">
            <a:spAutoFit/>
          </a:bodyPr>
          <a:lstStyle/>
          <a:p>
            <a:pPr algn="ctr"/>
            <a:r>
              <a:rPr lang="en-US" sz="2800" dirty="0">
                <a:solidFill>
                  <a:srgbClr val="FF0000"/>
                </a:solidFill>
              </a:rPr>
              <a:t>In lesson catch up </a:t>
            </a:r>
          </a:p>
          <a:p>
            <a:pPr algn="ctr"/>
            <a:r>
              <a:rPr lang="en-US" sz="2800" dirty="0">
                <a:solidFill>
                  <a:srgbClr val="FF0000"/>
                </a:solidFill>
              </a:rPr>
              <a:t>Keep up interventions</a:t>
            </a:r>
          </a:p>
          <a:p>
            <a:pPr algn="ctr"/>
            <a:r>
              <a:rPr lang="en-US" sz="2800" dirty="0">
                <a:solidFill>
                  <a:srgbClr val="FF0000"/>
                </a:solidFill>
              </a:rPr>
              <a:t>Phonics workbooks</a:t>
            </a:r>
          </a:p>
          <a:p>
            <a:pPr algn="ctr"/>
            <a:r>
              <a:rPr lang="en-US" sz="2800" dirty="0">
                <a:solidFill>
                  <a:srgbClr val="FF0000"/>
                </a:solidFill>
              </a:rPr>
              <a:t>Word building</a:t>
            </a:r>
          </a:p>
        </p:txBody>
      </p:sp>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11" name="TextBox 10">
            <a:extLst>
              <a:ext uri="{FF2B5EF4-FFF2-40B4-BE49-F238E27FC236}">
                <a16:creationId xmlns:a16="http://schemas.microsoft.com/office/drawing/2014/main" id="{2058E0AC-2879-2E24-C52F-999107E108A3}"/>
              </a:ext>
            </a:extLst>
          </p:cNvPr>
          <p:cNvSpPr txBox="1"/>
          <p:nvPr/>
        </p:nvSpPr>
        <p:spPr>
          <a:xfrm>
            <a:off x="2411760" y="4991180"/>
            <a:ext cx="4918246" cy="1200329"/>
          </a:xfrm>
          <a:prstGeom prst="rect">
            <a:avLst/>
          </a:prstGeom>
          <a:noFill/>
        </p:spPr>
        <p:txBody>
          <a:bodyPr wrap="square">
            <a:spAutoFit/>
          </a:bodyPr>
          <a:lstStyle/>
          <a:p>
            <a:r>
              <a:rPr lang="en-US" sz="2400" dirty="0">
                <a:solidFill>
                  <a:srgbClr val="FF0000"/>
                </a:solidFill>
              </a:rPr>
              <a:t>Similar methods at home and school</a:t>
            </a:r>
          </a:p>
          <a:p>
            <a:r>
              <a:rPr lang="en-US" sz="2400" dirty="0">
                <a:solidFill>
                  <a:srgbClr val="FF0000"/>
                </a:solidFill>
              </a:rPr>
              <a:t>Ask them the sound of the day</a:t>
            </a:r>
          </a:p>
          <a:p>
            <a:r>
              <a:rPr lang="en-US" sz="2400" dirty="0" err="1">
                <a:solidFill>
                  <a:srgbClr val="FF0000"/>
                </a:solidFill>
              </a:rPr>
              <a:t>Practise</a:t>
            </a:r>
            <a:r>
              <a:rPr lang="en-US" sz="2400" dirty="0">
                <a:solidFill>
                  <a:srgbClr val="FF0000"/>
                </a:solidFill>
              </a:rPr>
              <a:t> the sounds at home</a:t>
            </a:r>
          </a:p>
        </p:txBody>
      </p:sp>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847207"/>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and dojo class stories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07504" y="416389"/>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4"/>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5"/>
          <a:stretch>
            <a:fillRect/>
          </a:stretch>
        </p:blipFill>
        <p:spPr>
          <a:xfrm>
            <a:off x="4318188" y="902670"/>
            <a:ext cx="4286260" cy="3112814"/>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6" name="TextBox 5">
            <a:extLst>
              <a:ext uri="{FF2B5EF4-FFF2-40B4-BE49-F238E27FC236}">
                <a16:creationId xmlns:a16="http://schemas.microsoft.com/office/drawing/2014/main" id="{2314EB81-5BA6-E041-BE42-EB41D1229416}"/>
              </a:ext>
            </a:extLst>
          </p:cNvPr>
          <p:cNvSpPr txBox="1"/>
          <p:nvPr/>
        </p:nvSpPr>
        <p:spPr>
          <a:xfrm>
            <a:off x="241955" y="3196694"/>
            <a:ext cx="5414239" cy="3416320"/>
          </a:xfrm>
          <a:prstGeom prst="rect">
            <a:avLst/>
          </a:prstGeom>
          <a:noFill/>
        </p:spPr>
        <p:txBody>
          <a:bodyPr wrap="none" rtlCol="0">
            <a:spAutoFit/>
          </a:bodyPr>
          <a:lstStyle/>
          <a:p>
            <a:r>
              <a:rPr lang="en-GB" sz="2400" dirty="0">
                <a:solidFill>
                  <a:srgbClr val="FF0000"/>
                </a:solidFill>
              </a:rPr>
              <a:t>Try at home</a:t>
            </a:r>
          </a:p>
          <a:p>
            <a:endParaRPr lang="en-GB" sz="2400" dirty="0">
              <a:solidFill>
                <a:srgbClr val="FF0000"/>
              </a:solidFill>
            </a:endParaRPr>
          </a:p>
          <a:p>
            <a:r>
              <a:rPr lang="en-GB" sz="2400" dirty="0">
                <a:solidFill>
                  <a:srgbClr val="FF0000"/>
                </a:solidFill>
              </a:rPr>
              <a:t>Give three things that contain </a:t>
            </a:r>
          </a:p>
          <a:p>
            <a:r>
              <a:rPr lang="en-GB" sz="2400" dirty="0">
                <a:solidFill>
                  <a:srgbClr val="FF0000"/>
                </a:solidFill>
              </a:rPr>
              <a:t>the sound at home. </a:t>
            </a:r>
          </a:p>
          <a:p>
            <a:endParaRPr lang="en-GB" sz="2400" dirty="0">
              <a:solidFill>
                <a:srgbClr val="FF0000"/>
              </a:solidFill>
            </a:endParaRPr>
          </a:p>
          <a:p>
            <a:pPr marL="285750" indent="-285750">
              <a:buFont typeface="Arial" panose="020B0604020202020204" pitchFamily="34" charset="0"/>
              <a:buChar char="•"/>
            </a:pPr>
            <a:r>
              <a:rPr lang="en-GB" sz="2400" dirty="0">
                <a:solidFill>
                  <a:srgbClr val="FF0000"/>
                </a:solidFill>
              </a:rPr>
              <a:t>I know the word with ng in it</a:t>
            </a:r>
          </a:p>
          <a:p>
            <a:pPr marL="285750" indent="-285750">
              <a:buFont typeface="Arial" panose="020B0604020202020204" pitchFamily="34" charset="0"/>
              <a:buChar char="•"/>
            </a:pPr>
            <a:r>
              <a:rPr lang="en-GB" sz="2400" dirty="0">
                <a:solidFill>
                  <a:srgbClr val="FF0000"/>
                </a:solidFill>
              </a:rPr>
              <a:t>Can we think of another word together </a:t>
            </a:r>
          </a:p>
          <a:p>
            <a:pPr marL="285750" indent="-285750">
              <a:buFont typeface="Arial" panose="020B0604020202020204" pitchFamily="34" charset="0"/>
              <a:buChar char="•"/>
            </a:pPr>
            <a:r>
              <a:rPr lang="en-GB" sz="2400" dirty="0">
                <a:solidFill>
                  <a:srgbClr val="FF0000"/>
                </a:solidFill>
              </a:rPr>
              <a:t>Can you hear the ‘ng’ in sing?</a:t>
            </a:r>
          </a:p>
          <a:p>
            <a:pPr marL="285750" indent="-285750">
              <a:buFont typeface="Arial" panose="020B0604020202020204" pitchFamily="34" charset="0"/>
              <a:buChar char="•"/>
            </a:pPr>
            <a:r>
              <a:rPr lang="en-GB" sz="2400" dirty="0">
                <a:solidFill>
                  <a:srgbClr val="FF0000"/>
                </a:solidFill>
              </a:rPr>
              <a:t>Let’s make other words</a:t>
            </a:r>
          </a:p>
        </p:txBody>
      </p:sp>
    </p:spTree>
    <p:extLst>
      <p:ext uri="{BB962C8B-B14F-4D97-AF65-F5344CB8AC3E}">
        <p14:creationId xmlns:p14="http://schemas.microsoft.com/office/powerpoint/2010/main" val="268519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4523566"/>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4"/>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5"/>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6"/>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
        <p:nvSpPr>
          <p:cNvPr id="7" name="TextBox 6">
            <a:extLst>
              <a:ext uri="{FF2B5EF4-FFF2-40B4-BE49-F238E27FC236}">
                <a16:creationId xmlns:a16="http://schemas.microsoft.com/office/drawing/2014/main" id="{5CEBDFA9-AC38-478A-B65F-058C5FB21DA0}"/>
              </a:ext>
            </a:extLst>
          </p:cNvPr>
          <p:cNvSpPr txBox="1"/>
          <p:nvPr/>
        </p:nvSpPr>
        <p:spPr>
          <a:xfrm>
            <a:off x="180692" y="5008398"/>
            <a:ext cx="7993535" cy="1569660"/>
          </a:xfrm>
          <a:prstGeom prst="rect">
            <a:avLst/>
          </a:prstGeom>
          <a:noFill/>
        </p:spPr>
        <p:txBody>
          <a:bodyPr wrap="none" rtlCol="0">
            <a:spAutoFit/>
          </a:bodyPr>
          <a:lstStyle/>
          <a:p>
            <a:r>
              <a:rPr lang="en-GB" sz="2400" dirty="0">
                <a:solidFill>
                  <a:srgbClr val="FF0000"/>
                </a:solidFill>
              </a:rPr>
              <a:t>Home support</a:t>
            </a:r>
          </a:p>
          <a:p>
            <a:r>
              <a:rPr lang="en-GB" sz="2400" dirty="0">
                <a:solidFill>
                  <a:srgbClr val="FF0000"/>
                </a:solidFill>
              </a:rPr>
              <a:t>Say the sound, then find it in the word, then decode and blend</a:t>
            </a:r>
          </a:p>
          <a:p>
            <a:endParaRPr lang="en-GB" sz="2400" dirty="0">
              <a:solidFill>
                <a:srgbClr val="FF0000"/>
              </a:solidFill>
            </a:endParaRPr>
          </a:p>
          <a:p>
            <a:r>
              <a:rPr lang="en-GB" sz="2400" dirty="0">
                <a:solidFill>
                  <a:srgbClr val="FF0000"/>
                </a:solidFill>
              </a:rPr>
              <a:t>Give the children as much or as little support with this.</a:t>
            </a:r>
          </a:p>
        </p:txBody>
      </p:sp>
    </p:spTree>
    <p:extLst>
      <p:ext uri="{BB962C8B-B14F-4D97-AF65-F5344CB8AC3E}">
        <p14:creationId xmlns:p14="http://schemas.microsoft.com/office/powerpoint/2010/main" val="231105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237682" y="1771602"/>
            <a:ext cx="8768783" cy="3376621"/>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63447"/>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6"/>
          <a:stretch>
            <a:fillRect/>
          </a:stretch>
        </p:blipFill>
        <p:spPr>
          <a:xfrm>
            <a:off x="1763688" y="1548223"/>
            <a:ext cx="5113451" cy="3509080"/>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255494" y="4757316"/>
            <a:ext cx="1800244" cy="1538845"/>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71867"/>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6"/>
          <a:stretch>
            <a:fillRect/>
          </a:stretch>
        </p:blipFill>
        <p:spPr>
          <a:xfrm>
            <a:off x="851111" y="1391997"/>
            <a:ext cx="5013224" cy="3440299"/>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255494" y="4757316"/>
            <a:ext cx="1800244" cy="1538845"/>
          </a:xfrm>
          <a:prstGeom prst="rect">
            <a:avLst/>
          </a:prstGeom>
        </p:spPr>
      </p:pic>
    </p:spTree>
    <p:extLst>
      <p:ext uri="{BB962C8B-B14F-4D97-AF65-F5344CB8AC3E}">
        <p14:creationId xmlns:p14="http://schemas.microsoft.com/office/powerpoint/2010/main" val="42374500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95424"/>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writing at home</a:t>
            </a:r>
          </a:p>
        </p:txBody>
      </p:sp>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4"/>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5"/>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6444531" cy="3416320"/>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cheek</a:t>
            </a:r>
          </a:p>
          <a:p>
            <a:endParaRPr lang="en-GB" sz="2400" dirty="0"/>
          </a:p>
          <a:p>
            <a:r>
              <a:rPr lang="en-GB" sz="2400" dirty="0"/>
              <a:t>We also practise saying our sentences before we write them to make sure we write the sentence we have planned and to ensure it makes sense!</a:t>
            </a:r>
          </a:p>
        </p:txBody>
      </p:sp>
      <p:sp>
        <p:nvSpPr>
          <p:cNvPr id="10" name="TextBox 9">
            <a:extLst>
              <a:ext uri="{FF2B5EF4-FFF2-40B4-BE49-F238E27FC236}">
                <a16:creationId xmlns:a16="http://schemas.microsoft.com/office/drawing/2014/main" id="{379475CE-64C2-4CE3-97F8-C1443C24AF06}"/>
              </a:ext>
            </a:extLst>
          </p:cNvPr>
          <p:cNvSpPr txBox="1"/>
          <p:nvPr/>
        </p:nvSpPr>
        <p:spPr>
          <a:xfrm>
            <a:off x="7562772" y="2599226"/>
            <a:ext cx="938077" cy="2246769"/>
          </a:xfrm>
          <a:prstGeom prst="rect">
            <a:avLst/>
          </a:prstGeom>
          <a:noFill/>
          <a:ln>
            <a:solidFill>
              <a:schemeClr val="accent1"/>
            </a:solidFill>
          </a:ln>
        </p:spPr>
        <p:txBody>
          <a:bodyPr wrap="none" rtlCol="0">
            <a:spAutoFit/>
          </a:bodyPr>
          <a:lstStyle/>
          <a:p>
            <a:r>
              <a:rPr lang="en-GB" sz="2000" dirty="0" err="1">
                <a:latin typeface="Comic Sans MS" panose="030F0702030302020204" pitchFamily="66" charset="0"/>
              </a:rPr>
              <a:t>ee</a:t>
            </a:r>
            <a:endParaRPr lang="en-GB" sz="2000" dirty="0">
              <a:latin typeface="Comic Sans MS" panose="030F0702030302020204" pitchFamily="66" charset="0"/>
            </a:endParaRPr>
          </a:p>
          <a:p>
            <a:endParaRPr lang="en-GB" sz="2000" dirty="0">
              <a:latin typeface="Comic Sans MS" panose="030F0702030302020204" pitchFamily="66" charset="0"/>
            </a:endParaRPr>
          </a:p>
          <a:p>
            <a:r>
              <a:rPr lang="en-GB" sz="2000" dirty="0">
                <a:latin typeface="Comic Sans MS" panose="030F0702030302020204" pitchFamily="66" charset="0"/>
              </a:rPr>
              <a:t>s</a:t>
            </a:r>
            <a:r>
              <a:rPr lang="en-GB" sz="2000" dirty="0">
                <a:solidFill>
                  <a:srgbClr val="FF0000"/>
                </a:solidFill>
                <a:latin typeface="Comic Sans MS" panose="030F0702030302020204" pitchFamily="66" charset="0"/>
              </a:rPr>
              <a:t>ee</a:t>
            </a:r>
            <a:endParaRPr lang="en-GB" sz="2000" dirty="0">
              <a:latin typeface="Comic Sans MS" panose="030F0702030302020204" pitchFamily="66" charset="0"/>
            </a:endParaRPr>
          </a:p>
          <a:p>
            <a:r>
              <a:rPr lang="en-GB" sz="2000" dirty="0">
                <a:latin typeface="Comic Sans MS" panose="030F0702030302020204" pitchFamily="66" charset="0"/>
              </a:rPr>
              <a:t>tr</a:t>
            </a:r>
            <a:r>
              <a:rPr lang="en-GB" sz="2000" dirty="0">
                <a:solidFill>
                  <a:srgbClr val="FF0000"/>
                </a:solidFill>
                <a:latin typeface="Comic Sans MS" panose="030F0702030302020204" pitchFamily="66" charset="0"/>
              </a:rPr>
              <a:t>ee</a:t>
            </a:r>
          </a:p>
          <a:p>
            <a:r>
              <a:rPr lang="en-GB" sz="2000" dirty="0">
                <a:solidFill>
                  <a:srgbClr val="00B050"/>
                </a:solidFill>
                <a:latin typeface="Comic Sans MS" panose="030F0702030302020204" pitchFamily="66" charset="0"/>
              </a:rPr>
              <a:t>ch</a:t>
            </a:r>
            <a:r>
              <a:rPr lang="en-GB" sz="2000" dirty="0">
                <a:solidFill>
                  <a:srgbClr val="FF0000"/>
                </a:solidFill>
                <a:latin typeface="Comic Sans MS" panose="030F0702030302020204" pitchFamily="66" charset="0"/>
              </a:rPr>
              <a:t>eek</a:t>
            </a:r>
          </a:p>
          <a:p>
            <a:r>
              <a:rPr lang="en-GB" sz="2000" dirty="0">
                <a:latin typeface="Comic Sans MS" panose="030F0702030302020204" pitchFamily="66" charset="0"/>
              </a:rPr>
              <a:t>gr</a:t>
            </a:r>
            <a:r>
              <a:rPr lang="en-GB" sz="2000" dirty="0">
                <a:solidFill>
                  <a:srgbClr val="FF0000"/>
                </a:solidFill>
                <a:latin typeface="Comic Sans MS" panose="030F0702030302020204" pitchFamily="66" charset="0"/>
              </a:rPr>
              <a:t>ee</a:t>
            </a:r>
            <a:r>
              <a:rPr lang="en-GB" sz="2000" dirty="0">
                <a:latin typeface="Comic Sans MS" panose="030F0702030302020204" pitchFamily="66" charset="0"/>
              </a:rPr>
              <a:t>n</a:t>
            </a:r>
            <a:r>
              <a:rPr lang="en-GB" sz="2000" dirty="0">
                <a:solidFill>
                  <a:srgbClr val="FF0000"/>
                </a:solidFill>
                <a:latin typeface="Comic Sans MS" panose="030F0702030302020204" pitchFamily="66" charset="0"/>
              </a:rPr>
              <a:t> </a:t>
            </a:r>
          </a:p>
          <a:p>
            <a:r>
              <a:rPr lang="en-GB" sz="2000" dirty="0">
                <a:solidFill>
                  <a:srgbClr val="00B050"/>
                </a:solidFill>
                <a:latin typeface="Comic Sans MS" panose="030F0702030302020204" pitchFamily="66" charset="0"/>
              </a:rPr>
              <a:t>sh</a:t>
            </a:r>
            <a:r>
              <a:rPr lang="en-GB" sz="2000" dirty="0">
                <a:solidFill>
                  <a:srgbClr val="FF0000"/>
                </a:solidFill>
                <a:latin typeface="Comic Sans MS" panose="030F0702030302020204" pitchFamily="66" charset="0"/>
              </a:rPr>
              <a:t>eep</a:t>
            </a:r>
            <a:endParaRPr lang="en-GB" sz="2000" dirty="0">
              <a:latin typeface="Comic Sans MS" panose="030F0702030302020204" pitchFamily="66" charset="0"/>
            </a:endParaRPr>
          </a:p>
        </p:txBody>
      </p:sp>
    </p:spTree>
    <p:extLst>
      <p:ext uri="{BB962C8B-B14F-4D97-AF65-F5344CB8AC3E}">
        <p14:creationId xmlns:p14="http://schemas.microsoft.com/office/powerpoint/2010/main" val="1396320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578443" y="2189580"/>
            <a:ext cx="8208912" cy="1569660"/>
          </a:xfrm>
          <a:prstGeom prst="rect">
            <a:avLst/>
          </a:prstGeom>
          <a:noFill/>
        </p:spPr>
        <p:txBody>
          <a:bodyPr wrap="square" rtlCol="0">
            <a:spAutoFit/>
          </a:bodyPr>
          <a:lstStyle/>
          <a:p>
            <a:pPr marL="285750" indent="-285750">
              <a:buFont typeface="Arial" panose="020B0604020202020204" pitchFamily="34" charset="0"/>
              <a:buChar char="•"/>
            </a:pPr>
            <a:r>
              <a:rPr lang="en-GB" sz="2400" dirty="0"/>
              <a:t>Home school readers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Dojo – Incentive and reward</a:t>
            </a:r>
          </a:p>
          <a:p>
            <a:pPr marL="342900" indent="-342900">
              <a:buFont typeface="Arial" panose="020B0604020202020204" pitchFamily="34" charset="0"/>
              <a:buChar char="•"/>
            </a:pPr>
            <a:endParaRPr lang="en-GB" sz="2400" dirty="0"/>
          </a:p>
        </p:txBody>
      </p:sp>
      <p:pic>
        <p:nvPicPr>
          <p:cNvPr id="9" name="Picture 8">
            <a:extLst>
              <a:ext uri="{FF2B5EF4-FFF2-40B4-BE49-F238E27FC236}">
                <a16:creationId xmlns:a16="http://schemas.microsoft.com/office/drawing/2014/main" id="{7B871485-15C9-80EE-F0A0-BB10616C1CBD}"/>
              </a:ext>
            </a:extLst>
          </p:cNvPr>
          <p:cNvPicPr>
            <a:picLocks noChangeAspect="1"/>
          </p:cNvPicPr>
          <p:nvPr/>
        </p:nvPicPr>
        <p:blipFill>
          <a:blip r:embed="rId7"/>
          <a:stretch>
            <a:fillRect/>
          </a:stretch>
        </p:blipFill>
        <p:spPr>
          <a:xfrm>
            <a:off x="3492998" y="3759240"/>
            <a:ext cx="1733792" cy="1829055"/>
          </a:xfrm>
          <a:prstGeom prst="rect">
            <a:avLst/>
          </a:prstGeom>
        </p:spPr>
      </p:pic>
    </p:spTree>
    <p:extLst>
      <p:ext uri="{BB962C8B-B14F-4D97-AF65-F5344CB8AC3E}">
        <p14:creationId xmlns:p14="http://schemas.microsoft.com/office/powerpoint/2010/main" val="18558765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48AD5C-A614-430B-A368-D1DF0D6ABC47}"/>
              </a:ext>
            </a:extLst>
          </p:cNvPr>
          <p:cNvPicPr>
            <a:picLocks noChangeAspect="1"/>
          </p:cNvPicPr>
          <p:nvPr/>
        </p:nvPicPr>
        <p:blipFill>
          <a:blip r:embed="rId3"/>
          <a:stretch>
            <a:fillRect/>
          </a:stretch>
        </p:blipFill>
        <p:spPr>
          <a:xfrm>
            <a:off x="251520" y="188640"/>
            <a:ext cx="2304256" cy="2573585"/>
          </a:xfrm>
          <a:prstGeom prst="rect">
            <a:avLst/>
          </a:prstGeom>
        </p:spPr>
      </p:pic>
      <p:sp>
        <p:nvSpPr>
          <p:cNvPr id="5" name="TextBox 4">
            <a:extLst>
              <a:ext uri="{FF2B5EF4-FFF2-40B4-BE49-F238E27FC236}">
                <a16:creationId xmlns:a16="http://schemas.microsoft.com/office/drawing/2014/main" id="{6896E1A6-E42E-434C-8382-820EF3AB34B6}"/>
              </a:ext>
            </a:extLst>
          </p:cNvPr>
          <p:cNvSpPr txBox="1"/>
          <p:nvPr/>
        </p:nvSpPr>
        <p:spPr>
          <a:xfrm>
            <a:off x="3965389" y="-10111"/>
            <a:ext cx="4896544" cy="6370975"/>
          </a:xfrm>
          <a:prstGeom prst="rect">
            <a:avLst/>
          </a:prstGeom>
          <a:noFill/>
        </p:spPr>
        <p:txBody>
          <a:bodyPr wrap="square" rtlCol="0">
            <a:spAutoFit/>
          </a:bodyPr>
          <a:lstStyle/>
          <a:p>
            <a:r>
              <a:rPr lang="en-GB" sz="2400" dirty="0"/>
              <a:t>E-book library</a:t>
            </a:r>
          </a:p>
          <a:p>
            <a:r>
              <a:rPr lang="en-GB" sz="2400" dirty="0"/>
              <a:t>Your child’s teacher will invite you to </a:t>
            </a:r>
          </a:p>
          <a:p>
            <a:r>
              <a:rPr lang="en-GB" sz="2400" dirty="0"/>
              <a:t>Join the e-book library. </a:t>
            </a:r>
          </a:p>
          <a:p>
            <a:endParaRPr lang="en-GB" sz="2400" dirty="0"/>
          </a:p>
          <a:p>
            <a:r>
              <a:rPr lang="en-GB" sz="2400" dirty="0"/>
              <a:t>All reading scheme books are available</a:t>
            </a:r>
          </a:p>
          <a:p>
            <a:endParaRPr lang="en-GB" sz="2400" dirty="0"/>
          </a:p>
          <a:p>
            <a:r>
              <a:rPr lang="en-GB" sz="2400" dirty="0"/>
              <a:t>Class teachers will allocate a book</a:t>
            </a:r>
          </a:p>
          <a:p>
            <a:endParaRPr lang="en-GB" sz="2400" dirty="0"/>
          </a:p>
          <a:p>
            <a:endParaRPr lang="en-GB" sz="2400" dirty="0"/>
          </a:p>
          <a:p>
            <a:endParaRPr lang="en-GB" sz="2400" dirty="0"/>
          </a:p>
          <a:p>
            <a:endParaRPr lang="en-GB" sz="2400" dirty="0"/>
          </a:p>
          <a:p>
            <a:r>
              <a:rPr lang="en-GB" sz="2400" dirty="0"/>
              <a:t>Check the website out for more information about phonics and </a:t>
            </a:r>
          </a:p>
          <a:p>
            <a:r>
              <a:rPr lang="en-GB" sz="2400" dirty="0"/>
              <a:t>examples of sound pronunciation.</a:t>
            </a:r>
          </a:p>
          <a:p>
            <a:endParaRPr lang="en-GB" sz="2400" dirty="0"/>
          </a:p>
          <a:p>
            <a:endParaRPr lang="en-GB" sz="2400" dirty="0"/>
          </a:p>
        </p:txBody>
      </p:sp>
      <p:pic>
        <p:nvPicPr>
          <p:cNvPr id="7" name="Picture 6">
            <a:extLst>
              <a:ext uri="{FF2B5EF4-FFF2-40B4-BE49-F238E27FC236}">
                <a16:creationId xmlns:a16="http://schemas.microsoft.com/office/drawing/2014/main" id="{501CA2DD-2E4D-4FD5-BEF6-F333B9F99137}"/>
              </a:ext>
            </a:extLst>
          </p:cNvPr>
          <p:cNvPicPr>
            <a:picLocks noChangeAspect="1"/>
          </p:cNvPicPr>
          <p:nvPr/>
        </p:nvPicPr>
        <p:blipFill>
          <a:blip r:embed="rId4"/>
          <a:stretch>
            <a:fillRect/>
          </a:stretch>
        </p:blipFill>
        <p:spPr>
          <a:xfrm>
            <a:off x="244379" y="4228008"/>
            <a:ext cx="3623285" cy="2132856"/>
          </a:xfrm>
          <a:prstGeom prst="rect">
            <a:avLst/>
          </a:prstGeom>
        </p:spPr>
      </p:pic>
      <p:sp>
        <p:nvSpPr>
          <p:cNvPr id="8" name="TextBox 7">
            <a:extLst>
              <a:ext uri="{FF2B5EF4-FFF2-40B4-BE49-F238E27FC236}">
                <a16:creationId xmlns:a16="http://schemas.microsoft.com/office/drawing/2014/main" id="{71FEE0FA-A71A-4627-AE5B-13677DE55A08}"/>
              </a:ext>
            </a:extLst>
          </p:cNvPr>
          <p:cNvSpPr txBox="1"/>
          <p:nvPr/>
        </p:nvSpPr>
        <p:spPr>
          <a:xfrm>
            <a:off x="4067944" y="5733256"/>
            <a:ext cx="4424617" cy="830997"/>
          </a:xfrm>
          <a:prstGeom prst="rect">
            <a:avLst/>
          </a:prstGeom>
          <a:solidFill>
            <a:srgbClr val="FFFF00"/>
          </a:solidFill>
        </p:spPr>
        <p:txBody>
          <a:bodyPr wrap="square" rtlCol="0">
            <a:spAutoFit/>
          </a:bodyPr>
          <a:lstStyle/>
          <a:p>
            <a:r>
              <a:rPr lang="en-GB" sz="2400" dirty="0"/>
              <a:t>Sound videos on class dojo stories</a:t>
            </a:r>
          </a:p>
          <a:p>
            <a:r>
              <a:rPr lang="en-GB" sz="2400" dirty="0"/>
              <a:t>and the website</a:t>
            </a:r>
          </a:p>
        </p:txBody>
      </p:sp>
    </p:spTree>
    <p:extLst>
      <p:ext uri="{BB962C8B-B14F-4D97-AF65-F5344CB8AC3E}">
        <p14:creationId xmlns:p14="http://schemas.microsoft.com/office/powerpoint/2010/main" val="3398115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Sounds packs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437191" y="908720"/>
            <a:ext cx="7929067" cy="4154984"/>
          </a:xfrm>
          <a:prstGeom prst="rect">
            <a:avLst/>
          </a:prstGeom>
          <a:noFill/>
        </p:spPr>
        <p:txBody>
          <a:bodyPr wrap="square" rtlCol="0">
            <a:spAutoFit/>
          </a:bodyPr>
          <a:lstStyle/>
          <a:p>
            <a:endParaRPr lang="en-GB" sz="2400" dirty="0"/>
          </a:p>
          <a:p>
            <a:r>
              <a:rPr lang="en-GB" sz="2400" dirty="0"/>
              <a:t>We will be sending home sound packs to practise all the sounds taught this term and last.</a:t>
            </a:r>
          </a:p>
          <a:p>
            <a:endParaRPr lang="en-GB" sz="2400" dirty="0"/>
          </a:p>
          <a:p>
            <a:r>
              <a:rPr lang="en-GB" sz="2400" dirty="0"/>
              <a:t>We will add to these packs </a:t>
            </a:r>
          </a:p>
          <a:p>
            <a:endParaRPr lang="en-GB" sz="2400" dirty="0"/>
          </a:p>
          <a:p>
            <a:r>
              <a:rPr lang="en-GB" sz="2400" dirty="0">
                <a:solidFill>
                  <a:srgbClr val="FF0000"/>
                </a:solidFill>
              </a:rPr>
              <a:t>Practise the sounds.  Try….</a:t>
            </a:r>
          </a:p>
          <a:p>
            <a:pPr marL="342900" indent="-342900">
              <a:buFont typeface="Arial" panose="020B0604020202020204" pitchFamily="34" charset="0"/>
              <a:buChar char="•"/>
            </a:pPr>
            <a:r>
              <a:rPr lang="en-GB" sz="2400" dirty="0">
                <a:solidFill>
                  <a:srgbClr val="FF0000"/>
                </a:solidFill>
              </a:rPr>
              <a:t>Looking for sounds in reading books</a:t>
            </a:r>
          </a:p>
          <a:p>
            <a:pPr marL="342900" indent="-342900">
              <a:buFont typeface="Arial" panose="020B0604020202020204" pitchFamily="34" charset="0"/>
              <a:buChar char="•"/>
            </a:pPr>
            <a:r>
              <a:rPr lang="en-GB" sz="2400" dirty="0">
                <a:solidFill>
                  <a:srgbClr val="FF0000"/>
                </a:solidFill>
              </a:rPr>
              <a:t>Sound talking words</a:t>
            </a:r>
          </a:p>
          <a:p>
            <a:pPr marL="342900" indent="-342900">
              <a:buFont typeface="Arial" panose="020B0604020202020204" pitchFamily="34" charset="0"/>
              <a:buChar char="•"/>
            </a:pPr>
            <a:r>
              <a:rPr lang="en-GB" sz="2400" dirty="0">
                <a:solidFill>
                  <a:srgbClr val="FF0000"/>
                </a:solidFill>
              </a:rPr>
              <a:t>Give instructions by segmenting the word </a:t>
            </a:r>
            <a:r>
              <a:rPr lang="en-GB" sz="2400" dirty="0" err="1">
                <a:solidFill>
                  <a:srgbClr val="FF0000"/>
                </a:solidFill>
              </a:rPr>
              <a:t>eg</a:t>
            </a:r>
            <a:r>
              <a:rPr lang="en-GB" sz="2400" dirty="0">
                <a:solidFill>
                  <a:srgbClr val="FF0000"/>
                </a:solidFill>
              </a:rPr>
              <a:t> pass the cup</a:t>
            </a:r>
          </a:p>
          <a:p>
            <a:pPr marL="342900" indent="-342900">
              <a:buFont typeface="Arial" panose="020B0604020202020204" pitchFamily="34" charset="0"/>
              <a:buChar char="•"/>
            </a:pPr>
            <a:r>
              <a:rPr lang="en-GB" sz="2400" dirty="0">
                <a:solidFill>
                  <a:srgbClr val="FF0000"/>
                </a:solidFill>
              </a:rPr>
              <a:t>Reading 3/4 times at home, children will also read in school</a:t>
            </a:r>
          </a:p>
        </p:txBody>
      </p:sp>
    </p:spTree>
    <p:extLst>
      <p:ext uri="{BB962C8B-B14F-4D97-AF65-F5344CB8AC3E}">
        <p14:creationId xmlns:p14="http://schemas.microsoft.com/office/powerpoint/2010/main" val="39374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1034111"/>
            <a:ext cx="9144000" cy="7762541"/>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
        <p:nvSpPr>
          <p:cNvPr id="9" name="Rectangle 8">
            <a:extLst>
              <a:ext uri="{FF2B5EF4-FFF2-40B4-BE49-F238E27FC236}">
                <a16:creationId xmlns:a16="http://schemas.microsoft.com/office/drawing/2014/main" id="{EF3E7043-CB75-430C-94B0-7E96B193EC14}"/>
              </a:ext>
            </a:extLst>
          </p:cNvPr>
          <p:cNvSpPr/>
          <p:nvPr/>
        </p:nvSpPr>
        <p:spPr>
          <a:xfrm>
            <a:off x="256640" y="1368143"/>
            <a:ext cx="4315360" cy="2954655"/>
          </a:xfrm>
          <a:prstGeom prst="rect">
            <a:avLst/>
          </a:prstGeom>
        </p:spPr>
        <p:txBody>
          <a:bodyPr wrap="square">
            <a:spAutoFit/>
          </a:bodyPr>
          <a:lstStyle/>
          <a:p>
            <a:r>
              <a:rPr lang="en-US" sz="2800" dirty="0"/>
              <a:t>Check out dojo for phonics ideas and games</a:t>
            </a:r>
          </a:p>
          <a:p>
            <a:r>
              <a:rPr lang="en-US" sz="2800" dirty="0"/>
              <a:t>Speak to class teachers for further support</a:t>
            </a:r>
          </a:p>
          <a:p>
            <a:r>
              <a:rPr lang="en-US" sz="2800" dirty="0"/>
              <a:t>Thank you for your continued support. </a:t>
            </a:r>
          </a:p>
          <a:p>
            <a:pPr lvl="0"/>
            <a:endParaRPr lang="en-GB" dirty="0">
              <a:solidFill>
                <a:srgbClr val="3E3F3E"/>
              </a:solidFill>
            </a:endParaRPr>
          </a:p>
        </p:txBody>
      </p:sp>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schemas.microsoft.com/office/2006/metadata/properties"/>
    <ds:schemaRef ds:uri="http://schemas.microsoft.com/office/infopath/2007/PartnerControls"/>
    <ds:schemaRef ds:uri="4700a94c-e2d5-4e62-8a3b-b235c350b210"/>
    <ds:schemaRef ds:uri="aa5adec1-2310-4cd8-871b-e051d2dba17c"/>
    <ds:schemaRef ds:uri="8894e085-ca10-42ec-aadf-154ab0169348"/>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13691</TotalTime>
  <Words>1971</Words>
  <Application>Microsoft Office PowerPoint</Application>
  <PresentationFormat>On-screen Show (4:3)</PresentationFormat>
  <Paragraphs>255</Paragraphs>
  <Slides>20</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K Parris</cp:lastModifiedBy>
  <cp:revision>378</cp:revision>
  <dcterms:created xsi:type="dcterms:W3CDTF">2017-12-08T10:29:15Z</dcterms:created>
  <dcterms:modified xsi:type="dcterms:W3CDTF">2024-10-15T13:13:42Z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ComplianceAssetId">
    <vt:lpwstr/>
  </property>
  <property fmtid="{D5CDD505-2E9C-101B-9397-08002B2CF9AE}" pid="13" name="_ExtendedDescription">
    <vt:lpwstr/>
  </property>
  <property fmtid="{D5CDD505-2E9C-101B-9397-08002B2CF9AE}" pid="14" name="TriggerFlowInfo">
    <vt:lpwstr/>
  </property>
  <property fmtid="{D5CDD505-2E9C-101B-9397-08002B2CF9AE}" pid="15" name="MediaServiceImageTags">
    <vt:lpwstr/>
  </property>
  <property fmtid="{D5CDD505-2E9C-101B-9397-08002B2CF9AE}" pid="16" name="MSIP_Label_f9d133d5-5401-4903-95cd-de83b334d2cb_Enabled">
    <vt:lpwstr>true</vt:lpwstr>
  </property>
  <property fmtid="{D5CDD505-2E9C-101B-9397-08002B2CF9AE}" pid="17" name="MSIP_Label_f9d133d5-5401-4903-95cd-de83b334d2cb_SetDate">
    <vt:lpwstr>2022-09-28T20:17:41Z</vt:lpwstr>
  </property>
  <property fmtid="{D5CDD505-2E9C-101B-9397-08002B2CF9AE}" pid="18" name="MSIP_Label_f9d133d5-5401-4903-95cd-de83b334d2cb_Method">
    <vt:lpwstr>Privileged</vt:lpwstr>
  </property>
  <property fmtid="{D5CDD505-2E9C-101B-9397-08002B2CF9AE}" pid="19" name="MSIP_Label_f9d133d5-5401-4903-95cd-de83b334d2cb_Name">
    <vt:lpwstr>f9d133d5-5401-4903-95cd-de83b334d2cb</vt:lpwstr>
  </property>
  <property fmtid="{D5CDD505-2E9C-101B-9397-08002B2CF9AE}" pid="20" name="MSIP_Label_f9d133d5-5401-4903-95cd-de83b334d2cb_SiteId">
    <vt:lpwstr>a091745a-b7d8-4d7a-b2a6-1359053d4510</vt:lpwstr>
  </property>
  <property fmtid="{D5CDD505-2E9C-101B-9397-08002B2CF9AE}" pid="21" name="MSIP_Label_f9d133d5-5401-4903-95cd-de83b334d2cb_ActionId">
    <vt:lpwstr>ac204dc0-a264-4875-ac1d-3126e5a3d9ee</vt:lpwstr>
  </property>
  <property fmtid="{D5CDD505-2E9C-101B-9397-08002B2CF9AE}" pid="22" name="MSIP_Label_f9d133d5-5401-4903-95cd-de83b334d2cb_ContentBits">
    <vt:lpwstr>0</vt:lpwstr>
  </property>
</Properties>
</file>